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3" r:id="rId4"/>
    <p:sldMasterId id="2147483718" r:id="rId5"/>
  </p:sldMasterIdLst>
  <p:notesMasterIdLst>
    <p:notesMasterId r:id="rId55"/>
  </p:notesMasterIdLst>
  <p:handoutMasterIdLst>
    <p:handoutMasterId r:id="rId56"/>
  </p:handoutMasterIdLst>
  <p:sldIdLst>
    <p:sldId id="256" r:id="rId6"/>
    <p:sldId id="257" r:id="rId7"/>
    <p:sldId id="348" r:id="rId8"/>
    <p:sldId id="349" r:id="rId9"/>
    <p:sldId id="305" r:id="rId10"/>
    <p:sldId id="259" r:id="rId11"/>
    <p:sldId id="307" r:id="rId12"/>
    <p:sldId id="308" r:id="rId13"/>
    <p:sldId id="309" r:id="rId14"/>
    <p:sldId id="310" r:id="rId15"/>
    <p:sldId id="311" r:id="rId16"/>
    <p:sldId id="312" r:id="rId17"/>
    <p:sldId id="313" r:id="rId18"/>
    <p:sldId id="350" r:id="rId19"/>
    <p:sldId id="314" r:id="rId20"/>
    <p:sldId id="315" r:id="rId21"/>
    <p:sldId id="316" r:id="rId22"/>
    <p:sldId id="317" r:id="rId23"/>
    <p:sldId id="319" r:id="rId24"/>
    <p:sldId id="318" r:id="rId25"/>
    <p:sldId id="320" r:id="rId26"/>
    <p:sldId id="321" r:id="rId27"/>
    <p:sldId id="322" r:id="rId28"/>
    <p:sldId id="323" r:id="rId29"/>
    <p:sldId id="351" r:id="rId30"/>
    <p:sldId id="352" r:id="rId31"/>
    <p:sldId id="325" r:id="rId32"/>
    <p:sldId id="324" r:id="rId33"/>
    <p:sldId id="326" r:id="rId34"/>
    <p:sldId id="353" r:id="rId35"/>
    <p:sldId id="327" r:id="rId36"/>
    <p:sldId id="328" r:id="rId37"/>
    <p:sldId id="329"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271" r:id="rId54"/>
  </p:sldIdLst>
  <p:sldSz cx="12188825" cy="6858000"/>
  <p:notesSz cx="6858000" cy="9144000"/>
  <p:embeddedFontLst>
    <p:embeddedFont>
      <p:font typeface="Segoe UI" pitchFamily="34" charset="0"/>
      <p:regular r:id="rId57"/>
      <p:bold r:id="rId58"/>
      <p:italic r:id="rId59"/>
      <p:boldItalic r:id="rId60"/>
    </p:embeddedFont>
    <p:embeddedFont>
      <p:font typeface="Consolas" pitchFamily="49" charset="0"/>
      <p:regular r:id="rId61"/>
      <p:bold r:id="rId62"/>
      <p:italic r:id="rId63"/>
      <p:boldItalic r:id="rId64"/>
    </p:embeddedFont>
    <p:embeddedFont>
      <p:font typeface="Segoe UI Light" pitchFamily="34" charset="0"/>
      <p:regular r:id="rId65"/>
    </p:embeddedFont>
    <p:embeddedFont>
      <p:font typeface="Segoe Light" charset="0"/>
      <p:regular r:id="rId66"/>
      <p:italic r:id="rId67"/>
    </p:embeddedFont>
    <p:embeddedFont>
      <p:font typeface="Webdings" pitchFamily="18" charset="2"/>
      <p:regular r:id="rId68"/>
    </p:embeddedFont>
    <p:embeddedFont>
      <p:font typeface="Segoe UI Semibold" pitchFamily="34" charset="0"/>
      <p:bold r:id="rId69"/>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5" autoAdjust="0"/>
    <p:restoredTop sz="79600" autoAdjust="0"/>
  </p:normalViewPr>
  <p:slideViewPr>
    <p:cSldViewPr snapToGrid="0">
      <p:cViewPr>
        <p:scale>
          <a:sx n="100" d="100"/>
          <a:sy n="100" d="100"/>
        </p:scale>
        <p:origin x="-468" y="-13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4" d="100"/>
          <a:sy n="84" d="100"/>
        </p:scale>
        <p:origin x="-30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Master" Target="slideMasters/slideMaster2.xml"/><Relationship Id="rId61" Type="http://schemas.openxmlformats.org/officeDocument/2006/relationships/font" Target="fonts/font5.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6.fntdata"/><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1.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Europe 2010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11/9/2010</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‹Nr.›</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Europe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11/9/2010</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‹Nr.›</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11/9/2010 10:47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11/9/2010 10:47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11/9/2010 10:47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11/9/2010 10:47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11/9/2010 10:47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447800"/>
            <a:ext cx="10242549" cy="1523497"/>
          </a:xfrm>
        </p:spPr>
        <p:txBody>
          <a:bodyPr anchor="ctr">
            <a:noAutofit/>
          </a:bodyPr>
          <a:lstStyle>
            <a:lvl1pPr>
              <a:lnSpc>
                <a:spcPct val="90000"/>
              </a:lnSpc>
              <a:defRPr sz="4800"/>
            </a:lvl1pPr>
          </a:lstStyle>
          <a:p>
            <a:r>
              <a:rPr lang="de-DE" smtClean="0"/>
              <a:t>Titelmasterformat durch Klicken bearbeiten</a:t>
            </a:r>
            <a:endParaRPr lang="en-US" dirty="0"/>
          </a:p>
        </p:txBody>
      </p:sp>
      <p:sp>
        <p:nvSpPr>
          <p:cNvPr id="3" name="Subtitle 2"/>
          <p:cNvSpPr>
            <a:spLocks noGrp="1"/>
          </p:cNvSpPr>
          <p:nvPr>
            <p:ph type="subTitle" idx="1"/>
          </p:nvPr>
        </p:nvSpPr>
        <p:spPr>
          <a:xfrm>
            <a:off x="969964" y="3874827"/>
            <a:ext cx="10242550" cy="46325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de-DE" smtClean="0"/>
              <a:t>Formatvorlage des Untertitelmasters durch Klicken bearbeiten</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10114" y="298938"/>
            <a:ext cx="2004838" cy="940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de-DE" smtClean="0"/>
              <a:t>Titelmasterformat durch Klicken bearbeiten</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de-DE" smtClean="0"/>
              <a:t>Titelmasterformat durch Klicken bearbeiten</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de-DE" smtClean="0"/>
              <a:t>Textmasterformate durch Klicken bearbeiten</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125" y="477203"/>
            <a:ext cx="8158642" cy="1523494"/>
          </a:xfrm>
        </p:spPr>
        <p:txBody>
          <a:bodyPr anchor="ctr" anchorCtr="0">
            <a:noAutofit/>
          </a:bodyPr>
          <a:lstStyle>
            <a:lvl1pPr>
              <a:lnSpc>
                <a:spcPct val="90000"/>
              </a:lnSpc>
              <a:defRPr sz="4800"/>
            </a:lvl1pPr>
          </a:lstStyle>
          <a:p>
            <a:r>
              <a:rPr lang="de-DE" smtClean="0"/>
              <a:t>Titelmasterformat durch Klicken bearbeiten</a:t>
            </a:r>
            <a:endParaRPr lang="en-US" dirty="0"/>
          </a:p>
        </p:txBody>
      </p:sp>
      <p:sp>
        <p:nvSpPr>
          <p:cNvPr id="3" name="Subtitle 2"/>
          <p:cNvSpPr>
            <a:spLocks noGrp="1"/>
          </p:cNvSpPr>
          <p:nvPr>
            <p:ph type="subTitle" idx="1"/>
          </p:nvPr>
        </p:nvSpPr>
        <p:spPr>
          <a:xfrm>
            <a:off x="1889124" y="2303498"/>
            <a:ext cx="9323389" cy="46166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7" name="Text Placeholder 6"/>
          <p:cNvSpPr>
            <a:spLocks noGrp="1"/>
          </p:cNvSpPr>
          <p:nvPr>
            <p:ph type="body" sz="quarter" idx="10" hasCustomPrompt="1"/>
          </p:nvPr>
        </p:nvSpPr>
        <p:spPr>
          <a:xfrm>
            <a:off x="488639" y="3914364"/>
            <a:ext cx="11179486"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9600" b="0" i="1" u="none" strike="noStrike" kern="1200" cap="none" spc="-642"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0824" y="5177866"/>
            <a:ext cx="2664069" cy="1250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de-DE" smtClean="0"/>
              <a:t>Titelmasterformat durch Klicken bearbeiten</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de-DE" smtClean="0"/>
              <a:t>Textmasterformate durch Klicken bearbeiten</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de-DE" smtClean="0"/>
              <a:t>Textmasterformate durch Klicken bearbeiten</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2322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22" r:id="rId9"/>
    <p:sldLayoutId id="2147483702" r:id="rId10"/>
    <p:sldLayoutId id="2147483703" r:id="rId11"/>
    <p:sldLayoutId id="2147483704" r:id="rId12"/>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5"/>
        </a:buBlip>
        <a:defRPr sz="3200" kern="1200">
          <a:gradFill>
            <a:gsLst>
              <a:gs pos="0">
                <a:schemeClr val="tx1"/>
              </a:gs>
              <a:gs pos="86000">
                <a:schemeClr val="tx1"/>
              </a:gs>
            </a:gsLst>
            <a:lin ang="5400000" scaled="0"/>
          </a:gradFill>
          <a:latin typeface="Segoe Light"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16"/>
        </a:buBlip>
        <a:defRPr sz="2800" kern="1200">
          <a:gradFill>
            <a:gsLst>
              <a:gs pos="0">
                <a:schemeClr val="tx1"/>
              </a:gs>
              <a:gs pos="86000">
                <a:schemeClr val="tx1"/>
              </a:gs>
            </a:gsLst>
            <a:lin ang="5400000" scaled="0"/>
          </a:gradFill>
          <a:latin typeface="Segoe Light"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16"/>
        </a:buBlip>
        <a:defRPr sz="2400" kern="1200">
          <a:gradFill>
            <a:gsLst>
              <a:gs pos="0">
                <a:schemeClr val="tx1"/>
              </a:gs>
              <a:gs pos="86000">
                <a:schemeClr val="tx1"/>
              </a:gs>
            </a:gsLst>
            <a:lin ang="5400000" scaled="0"/>
          </a:gradFill>
          <a:latin typeface="Segoe Light"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16"/>
        </a:buBlip>
        <a:defRPr sz="2000" kern="1200">
          <a:gradFill>
            <a:gsLst>
              <a:gs pos="0">
                <a:schemeClr val="tx1"/>
              </a:gs>
              <a:gs pos="86000">
                <a:schemeClr val="tx1"/>
              </a:gs>
            </a:gsLst>
            <a:lin ang="5400000" scaled="0"/>
          </a:gradFill>
          <a:latin typeface="Segoe Light"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16"/>
        </a:buBlip>
        <a:defRPr sz="2000" kern="1200">
          <a:gradFill>
            <a:gsLst>
              <a:gs pos="0">
                <a:schemeClr val="tx1"/>
              </a:gs>
              <a:gs pos="86000">
                <a:schemeClr val="tx1"/>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12188825" cy="5558294"/>
          </a:xfrm>
          <a:prstGeom prst="rect">
            <a:avLst/>
          </a:prstGeom>
        </p:spPr>
      </p:pic>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www.wired.com/wired/archive/12.10/tail.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www.antlr.org/" TargetMode="External"/><Relationship Id="rId2" Type="http://schemas.openxmlformats.org/officeDocument/2006/relationships/hyperlink" Target="http://www.stringtemplate.org/" TargetMode="External"/><Relationship Id="rId1" Type="http://schemas.openxmlformats.org/officeDocument/2006/relationships/slideLayout" Target="../slideLayouts/slideLayout3.xml"/><Relationship Id="rId4" Type="http://schemas.openxmlformats.org/officeDocument/2006/relationships/hyperlink" Target="http://msdn.microsoft.com/en-us/library/bb126445.aspx"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hyperlink" Target="mailto:rainer@timecockpit.co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Where Many Of Us Are Today</a:t>
            </a:r>
            <a:endParaRPr lang="de-AT" dirty="0"/>
          </a:p>
        </p:txBody>
      </p:sp>
      <p:sp>
        <p:nvSpPr>
          <p:cNvPr id="3" name="Ellipse 2"/>
          <p:cNvSpPr/>
          <p:nvPr/>
        </p:nvSpPr>
        <p:spPr bwMode="auto">
          <a:xfrm>
            <a:off x="5098101" y="2640236"/>
            <a:ext cx="1714512" cy="164307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pPr>
            <a:r>
              <a:rPr lang="en-US" sz="2000" dirty="0" smtClean="0">
                <a:solidFill>
                  <a:schemeClr val="bg1"/>
                </a:solidFill>
                <a:latin typeface="Segoe Light" charset="0"/>
              </a:rPr>
              <a:t>Dev Team</a:t>
            </a:r>
            <a:endParaRPr lang="en-US" sz="2000" dirty="0">
              <a:solidFill>
                <a:schemeClr val="bg1"/>
              </a:solidFill>
              <a:latin typeface="Segoe Light" charset="0"/>
            </a:endParaRPr>
          </a:p>
        </p:txBody>
      </p:sp>
      <p:sp>
        <p:nvSpPr>
          <p:cNvPr id="4" name="Ellipse 3"/>
          <p:cNvSpPr/>
          <p:nvPr/>
        </p:nvSpPr>
        <p:spPr bwMode="auto">
          <a:xfrm>
            <a:off x="6669737" y="1425790"/>
            <a:ext cx="4286280" cy="378621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2000" dirty="0" smtClean="0">
                <a:solidFill>
                  <a:schemeClr val="bg1"/>
                </a:solidFill>
                <a:latin typeface="Segoe Light" charset="0"/>
              </a:rPr>
              <a:t>Customer</a:t>
            </a:r>
            <a:endParaRPr lang="en-US" sz="2000" dirty="0">
              <a:solidFill>
                <a:schemeClr val="bg1"/>
              </a:solidFill>
              <a:latin typeface="Segoe Light" charset="0"/>
            </a:endParaRPr>
          </a:p>
        </p:txBody>
      </p:sp>
      <p:sp>
        <p:nvSpPr>
          <p:cNvPr id="5" name="Textfeld 4"/>
          <p:cNvSpPr txBox="1"/>
          <p:nvPr/>
        </p:nvSpPr>
        <p:spPr>
          <a:xfrm>
            <a:off x="3086101" y="5735303"/>
            <a:ext cx="5886450" cy="523220"/>
          </a:xfrm>
          <a:prstGeom prst="rect">
            <a:avLst/>
          </a:prstGeom>
          <a:noFill/>
        </p:spPr>
        <p:txBody>
          <a:bodyPr wrap="square" rtlCol="0">
            <a:spAutoFit/>
          </a:bodyPr>
          <a:lstStyle/>
          <a:p>
            <a:pPr algn="ctr"/>
            <a:r>
              <a:rPr lang="en-US" sz="2800" dirty="0" smtClean="0">
                <a:solidFill>
                  <a:schemeClr val="tx1"/>
                </a:solidFill>
                <a:latin typeface="Segoe Light" charset="0"/>
              </a:rPr>
              <a:t>From Cost Center to Profit Center!</a:t>
            </a:r>
          </a:p>
        </p:txBody>
      </p:sp>
      <p:sp>
        <p:nvSpPr>
          <p:cNvPr id="6" name="Ellipse 5"/>
          <p:cNvSpPr/>
          <p:nvPr/>
        </p:nvSpPr>
        <p:spPr bwMode="auto">
          <a:xfrm>
            <a:off x="2169175" y="1640104"/>
            <a:ext cx="2643206" cy="241936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2000" smtClean="0">
                <a:solidFill>
                  <a:schemeClr val="bg1"/>
                </a:solidFill>
                <a:latin typeface="Segoe Light" charset="0"/>
              </a:rPr>
              <a:t>Kunde</a:t>
            </a:r>
            <a:endParaRPr lang="en-US" sz="2000">
              <a:solidFill>
                <a:schemeClr val="bg1"/>
              </a:solidFill>
              <a:latin typeface="Segoe Light" charset="0"/>
            </a:endParaRPr>
          </a:p>
        </p:txBody>
      </p:sp>
      <p:sp>
        <p:nvSpPr>
          <p:cNvPr id="7" name="Ellipse 6"/>
          <p:cNvSpPr/>
          <p:nvPr/>
        </p:nvSpPr>
        <p:spPr bwMode="auto">
          <a:xfrm>
            <a:off x="2169175" y="1925856"/>
            <a:ext cx="2643206" cy="242889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2000" smtClean="0">
                <a:solidFill>
                  <a:schemeClr val="bg1"/>
                </a:solidFill>
                <a:latin typeface="Segoe Light" charset="0"/>
              </a:rPr>
              <a:t>Kunde</a:t>
            </a:r>
            <a:endParaRPr lang="en-US" sz="2000">
              <a:solidFill>
                <a:schemeClr val="bg1"/>
              </a:solidFill>
              <a:latin typeface="Segoe Light" charset="0"/>
            </a:endParaRPr>
          </a:p>
        </p:txBody>
      </p:sp>
      <p:sp>
        <p:nvSpPr>
          <p:cNvPr id="8" name="Ellipse 7"/>
          <p:cNvSpPr/>
          <p:nvPr/>
        </p:nvSpPr>
        <p:spPr bwMode="auto">
          <a:xfrm>
            <a:off x="2169175" y="2211608"/>
            <a:ext cx="2643206" cy="242889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2000" smtClean="0">
                <a:solidFill>
                  <a:schemeClr val="bg1"/>
                </a:solidFill>
                <a:latin typeface="Segoe Light" charset="0"/>
              </a:rPr>
              <a:t>Kunde</a:t>
            </a:r>
            <a:endParaRPr lang="en-US" sz="2000">
              <a:solidFill>
                <a:schemeClr val="bg1"/>
              </a:solidFill>
              <a:latin typeface="Segoe Light" charset="0"/>
            </a:endParaRPr>
          </a:p>
        </p:txBody>
      </p:sp>
      <p:sp>
        <p:nvSpPr>
          <p:cNvPr id="9" name="Ellipse 8"/>
          <p:cNvSpPr/>
          <p:nvPr/>
        </p:nvSpPr>
        <p:spPr bwMode="auto">
          <a:xfrm>
            <a:off x="2169175" y="2497360"/>
            <a:ext cx="2643206" cy="242889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2000" smtClean="0">
                <a:solidFill>
                  <a:schemeClr val="bg1"/>
                </a:solidFill>
                <a:latin typeface="Segoe Light" charset="0"/>
              </a:rPr>
              <a:t>Kunde</a:t>
            </a:r>
            <a:endParaRPr lang="en-US" sz="2000">
              <a:solidFill>
                <a:schemeClr val="bg1"/>
              </a:solidFill>
              <a:latin typeface="Segoe Light" charset="0"/>
            </a:endParaRPr>
          </a:p>
        </p:txBody>
      </p:sp>
      <p:sp>
        <p:nvSpPr>
          <p:cNvPr id="10" name="Ellipse 9"/>
          <p:cNvSpPr/>
          <p:nvPr/>
        </p:nvSpPr>
        <p:spPr bwMode="auto">
          <a:xfrm>
            <a:off x="2169175" y="2783112"/>
            <a:ext cx="2643206" cy="242889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2000" dirty="0" smtClean="0">
                <a:solidFill>
                  <a:schemeClr val="bg1"/>
                </a:solidFill>
                <a:latin typeface="Segoe Light" charset="0"/>
              </a:rPr>
              <a:t>Customer</a:t>
            </a:r>
          </a:p>
        </p:txBody>
      </p:sp>
      <p:sp>
        <p:nvSpPr>
          <p:cNvPr id="11" name="Abgerundete rechteckige Legende 10"/>
          <p:cNvSpPr/>
          <p:nvPr/>
        </p:nvSpPr>
        <p:spPr bwMode="auto">
          <a:xfrm>
            <a:off x="4812381" y="1497228"/>
            <a:ext cx="1785950" cy="857256"/>
          </a:xfrm>
          <a:prstGeom prst="wedgeRoundRectCallout">
            <a:avLst>
              <a:gd name="adj1" fmla="val -39872"/>
              <a:gd name="adj2" fmla="val 136807"/>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dirty="0" smtClean="0">
                <a:solidFill>
                  <a:schemeClr val="dk1"/>
                </a:solidFill>
                <a:latin typeface="Segoe Light" charset="0"/>
              </a:rPr>
              <a:t>External/New Customers</a:t>
            </a:r>
            <a:endParaRPr lang="en-US" sz="2000" dirty="0">
              <a:solidFill>
                <a:schemeClr val="dk1"/>
              </a:solidFill>
              <a:latin typeface="Segoe Light"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Where We Want To Be</a:t>
            </a:r>
            <a:endParaRPr lang="en-US" dirty="0"/>
          </a:p>
        </p:txBody>
      </p:sp>
      <p:sp>
        <p:nvSpPr>
          <p:cNvPr id="3" name="Ellipse 2"/>
          <p:cNvSpPr/>
          <p:nvPr/>
        </p:nvSpPr>
        <p:spPr bwMode="auto">
          <a:xfrm>
            <a:off x="2222054" y="3160146"/>
            <a:ext cx="1714512" cy="164307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R="0" indent="0" algn="ctr" defTabSz="449263" fontAlgn="base">
              <a:lnSpc>
                <a:spcPct val="100000"/>
              </a:lnSpc>
              <a:spcBef>
                <a:spcPct val="0"/>
              </a:spcBef>
              <a:spcAft>
                <a:spcPct val="0"/>
              </a:spcAft>
              <a:buClr>
                <a:srgbClr val="000000"/>
              </a:buClr>
              <a:buSzPct val="100000"/>
              <a:buFont typeface="Arial" charset="0"/>
              <a:buNone/>
              <a:tabLst/>
            </a:pPr>
            <a:r>
              <a:rPr lang="en-US" sz="2000" smtClean="0">
                <a:solidFill>
                  <a:schemeClr val="bg1"/>
                </a:solidFill>
                <a:latin typeface="Segoe Light" charset="0"/>
              </a:rPr>
              <a:t>Dev Team</a:t>
            </a:r>
            <a:endParaRPr lang="en-US" sz="2000">
              <a:solidFill>
                <a:schemeClr val="bg1"/>
              </a:solidFill>
              <a:latin typeface="Segoe Light" charset="0"/>
            </a:endParaRPr>
          </a:p>
        </p:txBody>
      </p:sp>
      <p:sp>
        <p:nvSpPr>
          <p:cNvPr id="4" name="Ellipse 3"/>
          <p:cNvSpPr/>
          <p:nvPr/>
        </p:nvSpPr>
        <p:spPr bwMode="auto">
          <a:xfrm>
            <a:off x="4936698" y="1159882"/>
            <a:ext cx="3357586" cy="285752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2000" smtClean="0">
                <a:solidFill>
                  <a:schemeClr val="bg1"/>
                </a:solidFill>
                <a:latin typeface="Segoe Light" charset="0"/>
              </a:rPr>
              <a:t>Customer</a:t>
            </a:r>
            <a:endParaRPr lang="en-US" sz="2000">
              <a:solidFill>
                <a:schemeClr val="bg1"/>
              </a:solidFill>
              <a:latin typeface="Segoe Light" charset="0"/>
            </a:endParaRPr>
          </a:p>
        </p:txBody>
      </p:sp>
      <p:sp>
        <p:nvSpPr>
          <p:cNvPr id="5" name="Ellipse 4"/>
          <p:cNvSpPr/>
          <p:nvPr/>
        </p:nvSpPr>
        <p:spPr bwMode="auto">
          <a:xfrm>
            <a:off x="5651078" y="2802956"/>
            <a:ext cx="2643206" cy="242889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2000" smtClean="0">
                <a:solidFill>
                  <a:schemeClr val="bg1"/>
                </a:solidFill>
                <a:latin typeface="Segoe Light" charset="0"/>
              </a:rPr>
              <a:t>Kunde</a:t>
            </a:r>
            <a:endParaRPr lang="en-US" sz="2000">
              <a:solidFill>
                <a:schemeClr val="bg1"/>
              </a:solidFill>
              <a:latin typeface="Segoe Light" charset="0"/>
            </a:endParaRPr>
          </a:p>
        </p:txBody>
      </p:sp>
      <p:sp>
        <p:nvSpPr>
          <p:cNvPr id="6" name="Ellipse 5"/>
          <p:cNvSpPr/>
          <p:nvPr/>
        </p:nvSpPr>
        <p:spPr bwMode="auto">
          <a:xfrm>
            <a:off x="5651078" y="3088708"/>
            <a:ext cx="2643206" cy="242889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2000" smtClean="0">
                <a:solidFill>
                  <a:schemeClr val="bg1"/>
                </a:solidFill>
                <a:latin typeface="Segoe Light" charset="0"/>
              </a:rPr>
              <a:t>Kunde</a:t>
            </a:r>
            <a:endParaRPr lang="en-US" sz="2000">
              <a:solidFill>
                <a:schemeClr val="bg1"/>
              </a:solidFill>
              <a:latin typeface="Segoe Light" charset="0"/>
            </a:endParaRPr>
          </a:p>
        </p:txBody>
      </p:sp>
      <p:sp>
        <p:nvSpPr>
          <p:cNvPr id="7" name="Ellipse 6"/>
          <p:cNvSpPr/>
          <p:nvPr/>
        </p:nvSpPr>
        <p:spPr bwMode="auto">
          <a:xfrm>
            <a:off x="5651078" y="3374460"/>
            <a:ext cx="2643206" cy="242889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2000" smtClean="0">
                <a:solidFill>
                  <a:schemeClr val="bg1"/>
                </a:solidFill>
                <a:latin typeface="Segoe Light" charset="0"/>
              </a:rPr>
              <a:t>Kunde</a:t>
            </a:r>
            <a:endParaRPr lang="en-US" sz="2000">
              <a:solidFill>
                <a:schemeClr val="bg1"/>
              </a:solidFill>
              <a:latin typeface="Segoe Light" charset="0"/>
            </a:endParaRPr>
          </a:p>
        </p:txBody>
      </p:sp>
      <p:sp>
        <p:nvSpPr>
          <p:cNvPr id="8" name="Ellipse 7"/>
          <p:cNvSpPr/>
          <p:nvPr/>
        </p:nvSpPr>
        <p:spPr bwMode="auto">
          <a:xfrm>
            <a:off x="5651078" y="3660212"/>
            <a:ext cx="2643206" cy="242889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2000" smtClean="0">
                <a:solidFill>
                  <a:schemeClr val="bg1"/>
                </a:solidFill>
                <a:latin typeface="Segoe Light" charset="0"/>
              </a:rPr>
              <a:t>Customer</a:t>
            </a:r>
            <a:endParaRPr lang="en-US" sz="2000">
              <a:solidFill>
                <a:schemeClr val="bg1"/>
              </a:solidFill>
              <a:latin typeface="Segoe Light" charset="0"/>
            </a:endParaRPr>
          </a:p>
        </p:txBody>
      </p:sp>
      <p:sp>
        <p:nvSpPr>
          <p:cNvPr id="9" name="Ellipse 8"/>
          <p:cNvSpPr/>
          <p:nvPr/>
        </p:nvSpPr>
        <p:spPr bwMode="auto">
          <a:xfrm>
            <a:off x="7508466" y="2445766"/>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10" name="Ellipse 9"/>
          <p:cNvSpPr/>
          <p:nvPr/>
        </p:nvSpPr>
        <p:spPr bwMode="auto">
          <a:xfrm>
            <a:off x="7865656" y="2660080"/>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11" name="Ellipse 10"/>
          <p:cNvSpPr/>
          <p:nvPr/>
        </p:nvSpPr>
        <p:spPr bwMode="auto">
          <a:xfrm>
            <a:off x="8222846" y="2874394"/>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12" name="Ellipse 11"/>
          <p:cNvSpPr/>
          <p:nvPr/>
        </p:nvSpPr>
        <p:spPr bwMode="auto">
          <a:xfrm>
            <a:off x="8580036" y="3088708"/>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13" name="Ellipse 12"/>
          <p:cNvSpPr/>
          <p:nvPr/>
        </p:nvSpPr>
        <p:spPr bwMode="auto">
          <a:xfrm>
            <a:off x="8937226" y="3303022"/>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14" name="Ellipse 13"/>
          <p:cNvSpPr/>
          <p:nvPr/>
        </p:nvSpPr>
        <p:spPr bwMode="auto">
          <a:xfrm>
            <a:off x="9294416" y="3517336"/>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15" name="Ellipse 14"/>
          <p:cNvSpPr/>
          <p:nvPr/>
        </p:nvSpPr>
        <p:spPr bwMode="auto">
          <a:xfrm>
            <a:off x="7437028" y="2731518"/>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16" name="Ellipse 15"/>
          <p:cNvSpPr/>
          <p:nvPr/>
        </p:nvSpPr>
        <p:spPr bwMode="auto">
          <a:xfrm>
            <a:off x="7794218" y="2945832"/>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17" name="Ellipse 16"/>
          <p:cNvSpPr/>
          <p:nvPr/>
        </p:nvSpPr>
        <p:spPr bwMode="auto">
          <a:xfrm>
            <a:off x="8151408" y="3160146"/>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18" name="Ellipse 17"/>
          <p:cNvSpPr/>
          <p:nvPr/>
        </p:nvSpPr>
        <p:spPr bwMode="auto">
          <a:xfrm>
            <a:off x="8508598" y="3374460"/>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19" name="Ellipse 18"/>
          <p:cNvSpPr/>
          <p:nvPr/>
        </p:nvSpPr>
        <p:spPr bwMode="auto">
          <a:xfrm>
            <a:off x="8865788" y="3588774"/>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20" name="Ellipse 19"/>
          <p:cNvSpPr/>
          <p:nvPr/>
        </p:nvSpPr>
        <p:spPr bwMode="auto">
          <a:xfrm>
            <a:off x="9222978" y="3803088"/>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21" name="Ellipse 20"/>
          <p:cNvSpPr/>
          <p:nvPr/>
        </p:nvSpPr>
        <p:spPr bwMode="auto">
          <a:xfrm>
            <a:off x="7365590" y="3017270"/>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22" name="Ellipse 21"/>
          <p:cNvSpPr/>
          <p:nvPr/>
        </p:nvSpPr>
        <p:spPr bwMode="auto">
          <a:xfrm>
            <a:off x="7722780" y="3231584"/>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23" name="Ellipse 22"/>
          <p:cNvSpPr/>
          <p:nvPr/>
        </p:nvSpPr>
        <p:spPr bwMode="auto">
          <a:xfrm>
            <a:off x="8079970" y="3445898"/>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24" name="Ellipse 23"/>
          <p:cNvSpPr/>
          <p:nvPr/>
        </p:nvSpPr>
        <p:spPr bwMode="auto">
          <a:xfrm>
            <a:off x="8437160" y="3660212"/>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25" name="Ellipse 24"/>
          <p:cNvSpPr/>
          <p:nvPr/>
        </p:nvSpPr>
        <p:spPr bwMode="auto">
          <a:xfrm>
            <a:off x="8794350" y="3874526"/>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26" name="Ellipse 25"/>
          <p:cNvSpPr/>
          <p:nvPr/>
        </p:nvSpPr>
        <p:spPr bwMode="auto">
          <a:xfrm>
            <a:off x="9151540" y="4088840"/>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27" name="Ellipse 26"/>
          <p:cNvSpPr/>
          <p:nvPr/>
        </p:nvSpPr>
        <p:spPr bwMode="auto">
          <a:xfrm>
            <a:off x="7294152" y="3303022"/>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28" name="Ellipse 27"/>
          <p:cNvSpPr/>
          <p:nvPr/>
        </p:nvSpPr>
        <p:spPr bwMode="auto">
          <a:xfrm>
            <a:off x="7651342" y="3517336"/>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29" name="Ellipse 28"/>
          <p:cNvSpPr/>
          <p:nvPr/>
        </p:nvSpPr>
        <p:spPr bwMode="auto">
          <a:xfrm>
            <a:off x="8008532" y="3731650"/>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30" name="Ellipse 29"/>
          <p:cNvSpPr/>
          <p:nvPr/>
        </p:nvSpPr>
        <p:spPr bwMode="auto">
          <a:xfrm>
            <a:off x="8365722" y="3945964"/>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31" name="Ellipse 30"/>
          <p:cNvSpPr/>
          <p:nvPr/>
        </p:nvSpPr>
        <p:spPr bwMode="auto">
          <a:xfrm>
            <a:off x="8722912" y="4160278"/>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32" name="Ellipse 31"/>
          <p:cNvSpPr/>
          <p:nvPr/>
        </p:nvSpPr>
        <p:spPr bwMode="auto">
          <a:xfrm>
            <a:off x="9080102" y="4374592"/>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33" name="Ellipse 32"/>
          <p:cNvSpPr/>
          <p:nvPr/>
        </p:nvSpPr>
        <p:spPr bwMode="auto">
          <a:xfrm>
            <a:off x="7222714" y="3588774"/>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34" name="Ellipse 33"/>
          <p:cNvSpPr/>
          <p:nvPr/>
        </p:nvSpPr>
        <p:spPr bwMode="auto">
          <a:xfrm>
            <a:off x="7579904" y="3803088"/>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35" name="Ellipse 34"/>
          <p:cNvSpPr/>
          <p:nvPr/>
        </p:nvSpPr>
        <p:spPr bwMode="auto">
          <a:xfrm>
            <a:off x="7937094" y="4017402"/>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36" name="Ellipse 35"/>
          <p:cNvSpPr/>
          <p:nvPr/>
        </p:nvSpPr>
        <p:spPr bwMode="auto">
          <a:xfrm>
            <a:off x="8294284" y="4231716"/>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37" name="Ellipse 36"/>
          <p:cNvSpPr/>
          <p:nvPr/>
        </p:nvSpPr>
        <p:spPr bwMode="auto">
          <a:xfrm>
            <a:off x="8651474" y="4446030"/>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38" name="Ellipse 37"/>
          <p:cNvSpPr/>
          <p:nvPr/>
        </p:nvSpPr>
        <p:spPr bwMode="auto">
          <a:xfrm>
            <a:off x="9008664" y="4660344"/>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39" name="Ellipse 38"/>
          <p:cNvSpPr/>
          <p:nvPr/>
        </p:nvSpPr>
        <p:spPr bwMode="auto">
          <a:xfrm>
            <a:off x="7151276" y="3874526"/>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40" name="Ellipse 39"/>
          <p:cNvSpPr/>
          <p:nvPr/>
        </p:nvSpPr>
        <p:spPr bwMode="auto">
          <a:xfrm>
            <a:off x="7508466" y="4088840"/>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41" name="Ellipse 40"/>
          <p:cNvSpPr/>
          <p:nvPr/>
        </p:nvSpPr>
        <p:spPr bwMode="auto">
          <a:xfrm>
            <a:off x="7865656" y="4303154"/>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42" name="Ellipse 41"/>
          <p:cNvSpPr/>
          <p:nvPr/>
        </p:nvSpPr>
        <p:spPr bwMode="auto">
          <a:xfrm>
            <a:off x="8222846" y="4517468"/>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43" name="Ellipse 42"/>
          <p:cNvSpPr/>
          <p:nvPr/>
        </p:nvSpPr>
        <p:spPr bwMode="auto">
          <a:xfrm>
            <a:off x="8580036" y="4731782"/>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44" name="Ellipse 43"/>
          <p:cNvSpPr/>
          <p:nvPr/>
        </p:nvSpPr>
        <p:spPr bwMode="auto">
          <a:xfrm>
            <a:off x="8937226" y="4946096"/>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solidFill>
                  <a:schemeClr val="bg1"/>
                </a:solidFill>
                <a:latin typeface="Segoe Light" charset="0"/>
              </a:rPr>
              <a:t>Kunde</a:t>
            </a:r>
            <a:endParaRPr lang="en-US" sz="1400">
              <a:solidFill>
                <a:schemeClr val="bg1"/>
              </a:solidFill>
              <a:latin typeface="Segoe Light" charset="0"/>
            </a:endParaRPr>
          </a:p>
        </p:txBody>
      </p:sp>
      <p:sp>
        <p:nvSpPr>
          <p:cNvPr id="45" name="Ellipse 44"/>
          <p:cNvSpPr/>
          <p:nvPr/>
        </p:nvSpPr>
        <p:spPr bwMode="auto">
          <a:xfrm>
            <a:off x="7079838" y="4160278"/>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200" smtClean="0">
                <a:solidFill>
                  <a:schemeClr val="bg1"/>
                </a:solidFill>
                <a:latin typeface="Segoe Light" charset="0"/>
              </a:rPr>
              <a:t>Custom</a:t>
            </a:r>
            <a:endParaRPr lang="en-US" sz="1200">
              <a:solidFill>
                <a:schemeClr val="bg1"/>
              </a:solidFill>
              <a:latin typeface="Segoe Light" charset="0"/>
            </a:endParaRPr>
          </a:p>
        </p:txBody>
      </p:sp>
      <p:sp>
        <p:nvSpPr>
          <p:cNvPr id="46" name="Ellipse 45"/>
          <p:cNvSpPr/>
          <p:nvPr/>
        </p:nvSpPr>
        <p:spPr bwMode="auto">
          <a:xfrm>
            <a:off x="7437028" y="4374592"/>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200" smtClean="0">
                <a:solidFill>
                  <a:schemeClr val="bg1"/>
                </a:solidFill>
                <a:latin typeface="Segoe Light" charset="0"/>
              </a:rPr>
              <a:t>Custom</a:t>
            </a:r>
            <a:endParaRPr lang="en-US" sz="1200">
              <a:solidFill>
                <a:schemeClr val="bg1"/>
              </a:solidFill>
              <a:latin typeface="Segoe Light" charset="0"/>
            </a:endParaRPr>
          </a:p>
        </p:txBody>
      </p:sp>
      <p:sp>
        <p:nvSpPr>
          <p:cNvPr id="47" name="Ellipse 46"/>
          <p:cNvSpPr/>
          <p:nvPr/>
        </p:nvSpPr>
        <p:spPr bwMode="auto">
          <a:xfrm>
            <a:off x="7794218" y="4588906"/>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200" smtClean="0">
                <a:solidFill>
                  <a:schemeClr val="bg1"/>
                </a:solidFill>
                <a:latin typeface="Segoe Light" charset="0"/>
              </a:rPr>
              <a:t>Custom</a:t>
            </a:r>
            <a:endParaRPr lang="en-US" sz="1200">
              <a:solidFill>
                <a:schemeClr val="bg1"/>
              </a:solidFill>
              <a:latin typeface="Segoe Light" charset="0"/>
            </a:endParaRPr>
          </a:p>
        </p:txBody>
      </p:sp>
      <p:sp>
        <p:nvSpPr>
          <p:cNvPr id="48" name="Ellipse 47"/>
          <p:cNvSpPr/>
          <p:nvPr/>
        </p:nvSpPr>
        <p:spPr bwMode="auto">
          <a:xfrm>
            <a:off x="8151408" y="4803220"/>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200" smtClean="0">
                <a:solidFill>
                  <a:schemeClr val="bg1"/>
                </a:solidFill>
                <a:latin typeface="Segoe Light" charset="0"/>
              </a:rPr>
              <a:t>Custom</a:t>
            </a:r>
            <a:endParaRPr lang="en-US" sz="1200">
              <a:solidFill>
                <a:schemeClr val="bg1"/>
              </a:solidFill>
              <a:latin typeface="Segoe Light" charset="0"/>
            </a:endParaRPr>
          </a:p>
        </p:txBody>
      </p:sp>
      <p:sp>
        <p:nvSpPr>
          <p:cNvPr id="49" name="Ellipse 48"/>
          <p:cNvSpPr/>
          <p:nvPr/>
        </p:nvSpPr>
        <p:spPr bwMode="auto">
          <a:xfrm>
            <a:off x="8508598" y="5017534"/>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200" smtClean="0">
                <a:solidFill>
                  <a:schemeClr val="bg1"/>
                </a:solidFill>
                <a:latin typeface="Segoe Light" charset="0"/>
              </a:rPr>
              <a:t>Custom</a:t>
            </a:r>
            <a:endParaRPr lang="en-US" sz="1200">
              <a:solidFill>
                <a:schemeClr val="bg1"/>
              </a:solidFill>
              <a:latin typeface="Segoe Light" charset="0"/>
            </a:endParaRPr>
          </a:p>
        </p:txBody>
      </p:sp>
      <p:sp>
        <p:nvSpPr>
          <p:cNvPr id="50" name="Ellipse 49"/>
          <p:cNvSpPr/>
          <p:nvPr/>
        </p:nvSpPr>
        <p:spPr bwMode="auto">
          <a:xfrm>
            <a:off x="8865788" y="5231848"/>
            <a:ext cx="1276360" cy="84773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200" smtClean="0">
                <a:solidFill>
                  <a:schemeClr val="bg1"/>
                </a:solidFill>
                <a:latin typeface="Segoe Light" charset="0"/>
              </a:rPr>
              <a:t>Customer</a:t>
            </a:r>
            <a:endParaRPr lang="en-US" sz="1200">
              <a:solidFill>
                <a:schemeClr val="bg1"/>
              </a:solidFill>
              <a:latin typeface="Segoe Light" charset="0"/>
            </a:endParaRPr>
          </a:p>
        </p:txBody>
      </p:sp>
      <p:sp>
        <p:nvSpPr>
          <p:cNvPr id="51" name="Abgerundete rechteckige Legende 50"/>
          <p:cNvSpPr/>
          <p:nvPr/>
        </p:nvSpPr>
        <p:spPr bwMode="auto">
          <a:xfrm>
            <a:off x="2722120" y="1874262"/>
            <a:ext cx="1785950" cy="857256"/>
          </a:xfrm>
          <a:prstGeom prst="wedgeRoundRectCallout">
            <a:avLst>
              <a:gd name="adj1" fmla="val 40091"/>
              <a:gd name="adj2" fmla="val 152388"/>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lang="en-US" sz="2000" smtClean="0">
                <a:latin typeface="Segoe Light" charset="0"/>
              </a:rPr>
              <a:t>Off-The-Shelf Product</a:t>
            </a:r>
            <a:endParaRPr lang="en-US" sz="2000">
              <a:latin typeface="Segoe Light"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Catching The Long Tail</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2200247" y="2033580"/>
            <a:ext cx="3857625" cy="224599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noChangeArrowheads="1"/>
          </p:cNvPicPr>
          <p:nvPr/>
        </p:nvPicPr>
        <p:blipFill>
          <a:blip r:embed="rId3" cstate="print"/>
          <a:srcRect/>
          <a:stretch>
            <a:fillRect/>
          </a:stretch>
        </p:blipFill>
        <p:spPr bwMode="auto">
          <a:xfrm>
            <a:off x="6272213" y="2033580"/>
            <a:ext cx="3849053" cy="2271713"/>
          </a:xfrm>
          <a:prstGeom prst="rect">
            <a:avLst/>
          </a:prstGeom>
          <a:ln>
            <a:noFill/>
          </a:ln>
          <a:effectLst>
            <a:outerShdw blurRad="292100" dist="139700" dir="2700000" algn="tl" rotWithShape="0">
              <a:srgbClr val="333333">
                <a:alpha val="65000"/>
              </a:srgbClr>
            </a:outerShdw>
          </a:effectLst>
        </p:spPr>
      </p:pic>
      <p:sp>
        <p:nvSpPr>
          <p:cNvPr id="5" name="Textfeld 4"/>
          <p:cNvSpPr txBox="1"/>
          <p:nvPr/>
        </p:nvSpPr>
        <p:spPr>
          <a:xfrm>
            <a:off x="2181225" y="4571182"/>
            <a:ext cx="7943849" cy="677108"/>
          </a:xfrm>
          <a:prstGeom prst="rect">
            <a:avLst/>
          </a:prstGeom>
          <a:noFill/>
        </p:spPr>
        <p:txBody>
          <a:bodyPr wrap="square" rtlCol="0">
            <a:spAutoFit/>
          </a:bodyPr>
          <a:lstStyle/>
          <a:p>
            <a:r>
              <a:rPr lang="en-US" sz="2000" dirty="0" smtClean="0">
                <a:solidFill>
                  <a:schemeClr val="tx1"/>
                </a:solidFill>
                <a:latin typeface="Segoe Light" charset="0"/>
              </a:rPr>
              <a:t>The </a:t>
            </a:r>
            <a:r>
              <a:rPr lang="en-US" sz="2000" dirty="0" smtClean="0">
                <a:latin typeface="Segoe Light" charset="0"/>
              </a:rPr>
              <a:t>L</a:t>
            </a:r>
            <a:r>
              <a:rPr lang="en-US" sz="2000" dirty="0" smtClean="0">
                <a:solidFill>
                  <a:schemeClr val="tx1"/>
                </a:solidFill>
                <a:latin typeface="Segoe Light" charset="0"/>
              </a:rPr>
              <a:t>ong Tail</a:t>
            </a:r>
            <a:r>
              <a:rPr lang="en-US" sz="2800" dirty="0" smtClean="0">
                <a:solidFill>
                  <a:schemeClr val="tx1"/>
                </a:solidFill>
                <a:latin typeface="Segoe Light" charset="0"/>
              </a:rPr>
              <a:t/>
            </a:r>
            <a:br>
              <a:rPr lang="en-US" sz="2800" dirty="0" smtClean="0">
                <a:solidFill>
                  <a:schemeClr val="tx1"/>
                </a:solidFill>
                <a:latin typeface="Segoe Light" charset="0"/>
              </a:rPr>
            </a:br>
            <a:r>
              <a:rPr lang="en-US" dirty="0" smtClean="0">
                <a:solidFill>
                  <a:schemeClr val="tx1"/>
                </a:solidFill>
                <a:latin typeface="Segoe Light" charset="0"/>
                <a:hlinkClick r:id="rId4"/>
              </a:rPr>
              <a:t>http://www.wired.com/wired/archive/12.10/tail.html</a:t>
            </a:r>
            <a:endParaRPr lang="en-US" sz="2800" dirty="0" smtClean="0">
              <a:solidFill>
                <a:schemeClr val="tx1"/>
              </a:solidFill>
              <a:latin typeface="Segoe Light"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One Size Does Not Fit All</a:t>
            </a:r>
            <a:endParaRPr lang="de-AT" dirty="0"/>
          </a:p>
        </p:txBody>
      </p:sp>
      <p:pic>
        <p:nvPicPr>
          <p:cNvPr id="3" name="Inhaltsplatzhalter 4" descr="Smart Limo.jpg"/>
          <p:cNvPicPr>
            <a:picLocks noChangeAspect="1"/>
          </p:cNvPicPr>
          <p:nvPr/>
        </p:nvPicPr>
        <p:blipFill>
          <a:blip r:embed="rId2" cstate="print"/>
          <a:stretch>
            <a:fillRect/>
          </a:stretch>
        </p:blipFill>
        <p:spPr>
          <a:xfrm>
            <a:off x="1096193" y="2024261"/>
            <a:ext cx="10447713" cy="2919214"/>
          </a:xfrm>
          <a:prstGeom prst="rect">
            <a:avLst/>
          </a:prstGeom>
          <a:ln>
            <a:noFill/>
          </a:ln>
          <a:effectLst>
            <a:outerShdw blurRad="292100" dist="139700" dir="2700000" algn="tl" rotWithShape="0">
              <a:srgbClr val="333333">
                <a:alpha val="65000"/>
              </a:srgbClr>
            </a:outerShdw>
          </a:effectLst>
        </p:spPr>
      </p:pic>
      <p:sp>
        <p:nvSpPr>
          <p:cNvPr id="4" name="Textfeld 3"/>
          <p:cNvSpPr txBox="1"/>
          <p:nvPr/>
        </p:nvSpPr>
        <p:spPr>
          <a:xfrm>
            <a:off x="1115244" y="4528830"/>
            <a:ext cx="3686385" cy="400110"/>
          </a:xfrm>
          <a:prstGeom prst="rect">
            <a:avLst/>
          </a:prstGeom>
          <a:noFill/>
        </p:spPr>
        <p:txBody>
          <a:bodyPr wrap="square" rtlCol="0">
            <a:spAutoFit/>
          </a:bodyPr>
          <a:lstStyle/>
          <a:p>
            <a:r>
              <a:rPr lang="en-US" sz="1000" dirty="0" smtClean="0">
                <a:latin typeface="Segoe Light" charset="0"/>
              </a:rPr>
              <a:t>Under Creative Commons License</a:t>
            </a:r>
            <a:br>
              <a:rPr lang="en-US" sz="1000" dirty="0" smtClean="0">
                <a:latin typeface="Segoe Light" charset="0"/>
              </a:rPr>
            </a:br>
            <a:r>
              <a:rPr lang="en-US" sz="1000" dirty="0" smtClean="0">
                <a:latin typeface="Segoe Light" charset="0"/>
              </a:rPr>
              <a:t>Source: http://www.flickr.com/photos/mava/2445734571/</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28922" y="1455777"/>
            <a:ext cx="10130979" cy="2031325"/>
          </a:xfrm>
          <a:prstGeom prst="rect">
            <a:avLst/>
          </a:prstGeom>
          <a:noFill/>
        </p:spPr>
        <p:txBody>
          <a:bodyPr wrap="none" lIns="0" tIns="0" rIns="0" bIns="0" rtlCol="0">
            <a:spAutoFit/>
          </a:bodyPr>
          <a:lstStyle/>
          <a:p>
            <a:pPr algn="ctr"/>
            <a:r>
              <a:rPr lang="en-US" sz="6600" dirty="0">
                <a:solidFill>
                  <a:srgbClr val="FFC000"/>
                </a:solidFill>
                <a:latin typeface="Segoe UI Semibold" pitchFamily="34" charset="0"/>
              </a:rPr>
              <a:t>What</a:t>
            </a:r>
            <a:r>
              <a:rPr lang="en-US" sz="6600" dirty="0">
                <a:latin typeface="Segoe UI Light" pitchFamily="34" charset="0"/>
              </a:rPr>
              <a:t> does </a:t>
            </a:r>
            <a:r>
              <a:rPr lang="en-US" sz="6600" dirty="0" smtClean="0">
                <a:latin typeface="Segoe UI Light" pitchFamily="34" charset="0"/>
              </a:rPr>
              <a:t/>
            </a:r>
            <a:br>
              <a:rPr lang="en-US" sz="6600" dirty="0" smtClean="0">
                <a:latin typeface="Segoe UI Light" pitchFamily="34" charset="0"/>
              </a:rPr>
            </a:br>
            <a:r>
              <a:rPr lang="en-US" sz="6600" dirty="0" smtClean="0">
                <a:latin typeface="Segoe UI Light" pitchFamily="34" charset="0"/>
              </a:rPr>
              <a:t>multi-tenancy </a:t>
            </a:r>
            <a:r>
              <a:rPr lang="en-US" sz="6600" dirty="0">
                <a:latin typeface="Segoe UI Light" pitchFamily="34" charset="0"/>
              </a:rPr>
              <a:t>+ </a:t>
            </a:r>
            <a:r>
              <a:rPr lang="en-US" sz="6600" dirty="0" err="1">
                <a:latin typeface="Segoe UI Light" pitchFamily="34" charset="0"/>
              </a:rPr>
              <a:t>SaaS</a:t>
            </a:r>
            <a:r>
              <a:rPr lang="en-US" sz="6600" dirty="0">
                <a:latin typeface="Segoe UI Light" pitchFamily="34" charset="0"/>
              </a:rPr>
              <a:t> mean?</a:t>
            </a:r>
            <a:endParaRPr lang="de-AT" sz="6000" dirty="0" err="1" smtClean="0">
              <a:latin typeface="Segoe UI Light" pitchFamily="34" charset="0"/>
            </a:endParaRPr>
          </a:p>
        </p:txBody>
      </p:sp>
    </p:spTree>
    <p:extLst>
      <p:ext uri="{BB962C8B-B14F-4D97-AF65-F5344CB8AC3E}">
        <p14:creationId xmlns:p14="http://schemas.microsoft.com/office/powerpoint/2010/main" val="1500981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Multi-Tenancy</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704134" y="1237134"/>
            <a:ext cx="4029075" cy="4019550"/>
          </a:xfrm>
          <a:prstGeom prst="rect">
            <a:avLst/>
          </a:prstGeom>
          <a:noFill/>
          <a:ln w="9525">
            <a:noFill/>
            <a:miter lim="800000"/>
            <a:headEnd/>
            <a:tailEnd/>
          </a:ln>
        </p:spPr>
      </p:pic>
      <p:sp>
        <p:nvSpPr>
          <p:cNvPr id="5" name="Textfeld 4"/>
          <p:cNvSpPr txBox="1"/>
          <p:nvPr/>
        </p:nvSpPr>
        <p:spPr>
          <a:xfrm>
            <a:off x="7776100" y="3880340"/>
            <a:ext cx="3472071" cy="1292662"/>
          </a:xfrm>
          <a:prstGeom prst="rect">
            <a:avLst/>
          </a:prstGeom>
          <a:noFill/>
        </p:spPr>
        <p:txBody>
          <a:bodyPr wrap="square" rtlCol="0">
            <a:spAutoFit/>
          </a:bodyPr>
          <a:lstStyle/>
          <a:p>
            <a:pPr algn="r"/>
            <a:r>
              <a:rPr lang="en-US" sz="2000" dirty="0" smtClean="0">
                <a:solidFill>
                  <a:schemeClr val="tx1"/>
                </a:solidFill>
                <a:latin typeface="Segoe Light" charset="0"/>
              </a:rPr>
              <a:t>SaaS Maturity Levels</a:t>
            </a:r>
            <a:br>
              <a:rPr lang="en-US" sz="2000" dirty="0" smtClean="0">
                <a:solidFill>
                  <a:schemeClr val="tx1"/>
                </a:solidFill>
                <a:latin typeface="Segoe Light" charset="0"/>
              </a:rPr>
            </a:br>
            <a:r>
              <a:rPr lang="en-US" dirty="0" smtClean="0">
                <a:solidFill>
                  <a:schemeClr val="tx1"/>
                </a:solidFill>
                <a:latin typeface="Segoe Light" charset="0"/>
              </a:rPr>
              <a:t/>
            </a:r>
            <a:br>
              <a:rPr lang="en-US" dirty="0" smtClean="0">
                <a:solidFill>
                  <a:schemeClr val="tx1"/>
                </a:solidFill>
                <a:latin typeface="Segoe Light" charset="0"/>
              </a:rPr>
            </a:br>
            <a:r>
              <a:rPr lang="en-US" sz="1000" dirty="0" smtClean="0">
                <a:solidFill>
                  <a:schemeClr val="tx1"/>
                </a:solidFill>
                <a:latin typeface="Segoe Light" charset="0"/>
              </a:rPr>
              <a:t>Kwok, Nguyen, Lam: A Software as a Service with Multi-tenancy Support for an Electronic Contract Management Application, IEEE International Conference on e-Business Engineering, pp. 179-186, 2008</a:t>
            </a:r>
          </a:p>
        </p:txBody>
      </p:sp>
      <p:sp>
        <p:nvSpPr>
          <p:cNvPr id="6" name="Abgerundete rechteckige Legende 5"/>
          <p:cNvSpPr/>
          <p:nvPr/>
        </p:nvSpPr>
        <p:spPr bwMode="auto">
          <a:xfrm>
            <a:off x="1534344" y="1188765"/>
            <a:ext cx="1785950" cy="1008112"/>
          </a:xfrm>
          <a:prstGeom prst="wedgeRoundRectCallout">
            <a:avLst>
              <a:gd name="adj1" fmla="val 75077"/>
              <a:gd name="adj2" fmla="val 12795"/>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lang="en-US" sz="1600" dirty="0" smtClean="0">
                <a:latin typeface="Segoe Light" charset="0"/>
              </a:rPr>
              <a:t>Custom Solution With Common Components</a:t>
            </a:r>
            <a:endParaRPr lang="en-US" sz="1800" dirty="0">
              <a:latin typeface="Segoe Light" charset="0"/>
            </a:endParaRPr>
          </a:p>
        </p:txBody>
      </p:sp>
      <p:sp>
        <p:nvSpPr>
          <p:cNvPr id="7" name="Abgerundete rechteckige Legende 6"/>
          <p:cNvSpPr/>
          <p:nvPr/>
        </p:nvSpPr>
        <p:spPr bwMode="auto">
          <a:xfrm>
            <a:off x="7997974" y="931590"/>
            <a:ext cx="1785950" cy="1008112"/>
          </a:xfrm>
          <a:prstGeom prst="wedgeRoundRectCallout">
            <a:avLst>
              <a:gd name="adj1" fmla="val -73615"/>
              <a:gd name="adj2" fmla="val 25077"/>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lang="en-US" sz="1600" dirty="0" smtClean="0">
                <a:latin typeface="Segoe Light" charset="0"/>
              </a:rPr>
              <a:t>Multi-Instance (ASP)</a:t>
            </a:r>
            <a:endParaRPr lang="en-US" sz="1800" dirty="0">
              <a:latin typeface="Segoe Light" charset="0"/>
            </a:endParaRPr>
          </a:p>
        </p:txBody>
      </p:sp>
      <p:sp>
        <p:nvSpPr>
          <p:cNvPr id="8" name="Abgerundete rechteckige Legende 7"/>
          <p:cNvSpPr/>
          <p:nvPr/>
        </p:nvSpPr>
        <p:spPr bwMode="auto">
          <a:xfrm>
            <a:off x="4856262" y="5485606"/>
            <a:ext cx="1785950" cy="1008112"/>
          </a:xfrm>
          <a:prstGeom prst="wedgeRoundRectCallout">
            <a:avLst>
              <a:gd name="adj1" fmla="val -47376"/>
              <a:gd name="adj2" fmla="val -109656"/>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lang="en-US" sz="1600" dirty="0" smtClean="0">
                <a:latin typeface="Segoe Light" charset="0"/>
              </a:rPr>
              <a:t>Multi-Tenancy</a:t>
            </a:r>
            <a:endParaRPr lang="en-US" sz="1800" dirty="0">
              <a:latin typeface="Segoe Light" charset="0"/>
            </a:endParaRPr>
          </a:p>
        </p:txBody>
      </p:sp>
      <p:sp>
        <p:nvSpPr>
          <p:cNvPr id="9" name="Abgerundete rechteckige Legende 8"/>
          <p:cNvSpPr/>
          <p:nvPr/>
        </p:nvSpPr>
        <p:spPr bwMode="auto">
          <a:xfrm>
            <a:off x="4856262" y="5485606"/>
            <a:ext cx="1785950" cy="1008112"/>
          </a:xfrm>
          <a:prstGeom prst="wedgeRoundRectCallout">
            <a:avLst>
              <a:gd name="adj1" fmla="val 33690"/>
              <a:gd name="adj2" fmla="val -71107"/>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lang="en-US" sz="1600" dirty="0" smtClean="0">
                <a:latin typeface="Segoe Light" charset="0"/>
              </a:rPr>
              <a:t>Multi-Tenancy</a:t>
            </a:r>
            <a:endParaRPr lang="en-US" sz="1800" dirty="0">
              <a:latin typeface="Segoe Light"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Extensibility And Customization</a:t>
            </a:r>
            <a:endParaRPr lang="en-US" dirty="0"/>
          </a:p>
        </p:txBody>
      </p:sp>
      <p:pic>
        <p:nvPicPr>
          <p:cNvPr id="3" name="Picture 2" descr="Bild1"/>
          <p:cNvPicPr>
            <a:picLocks noChangeAspect="1" noChangeArrowheads="1"/>
          </p:cNvPicPr>
          <p:nvPr/>
        </p:nvPicPr>
        <p:blipFill>
          <a:blip r:embed="rId2" cstate="print"/>
          <a:srcRect/>
          <a:stretch>
            <a:fillRect/>
          </a:stretch>
        </p:blipFill>
        <p:spPr bwMode="auto">
          <a:xfrm>
            <a:off x="2381225" y="1600190"/>
            <a:ext cx="7131429" cy="2748572"/>
          </a:xfrm>
          <a:prstGeom prst="rect">
            <a:avLst/>
          </a:prstGeom>
          <a:ln>
            <a:noFill/>
          </a:ln>
          <a:effectLst>
            <a:outerShdw blurRad="292100" dist="139700" dir="2700000" algn="tl" rotWithShape="0">
              <a:srgbClr val="333333">
                <a:alpha val="65000"/>
              </a:srgbClr>
            </a:outerShdw>
          </a:effectLst>
        </p:spPr>
      </p:pic>
      <p:sp>
        <p:nvSpPr>
          <p:cNvPr id="4" name="Textfeld 3"/>
          <p:cNvSpPr txBox="1"/>
          <p:nvPr/>
        </p:nvSpPr>
        <p:spPr>
          <a:xfrm>
            <a:off x="2381225" y="4469110"/>
            <a:ext cx="5143536" cy="1015663"/>
          </a:xfrm>
          <a:prstGeom prst="rect">
            <a:avLst/>
          </a:prstGeom>
          <a:noFill/>
        </p:spPr>
        <p:txBody>
          <a:bodyPr wrap="square" rtlCol="0">
            <a:spAutoFit/>
          </a:bodyPr>
          <a:lstStyle/>
          <a:p>
            <a:r>
              <a:rPr lang="en-US" sz="2000" dirty="0" smtClean="0">
                <a:solidFill>
                  <a:schemeClr val="tx1"/>
                </a:solidFill>
                <a:latin typeface="Segoe Light" charset="0"/>
              </a:rPr>
              <a:t>SaaS Configuration Competency Model </a:t>
            </a:r>
            <a:br>
              <a:rPr lang="en-US" sz="2000" dirty="0" smtClean="0">
                <a:solidFill>
                  <a:schemeClr val="tx1"/>
                </a:solidFill>
                <a:latin typeface="Segoe Light" charset="0"/>
              </a:rPr>
            </a:br>
            <a:r>
              <a:rPr lang="en-US" sz="2000" dirty="0" smtClean="0">
                <a:solidFill>
                  <a:schemeClr val="tx1"/>
                </a:solidFill>
                <a:latin typeface="Segoe Light" charset="0"/>
              </a:rPr>
              <a:t/>
            </a:r>
            <a:br>
              <a:rPr lang="en-US" sz="2000" dirty="0" smtClean="0">
                <a:solidFill>
                  <a:schemeClr val="tx1"/>
                </a:solidFill>
                <a:latin typeface="Segoe Light" charset="0"/>
              </a:rPr>
            </a:br>
            <a:r>
              <a:rPr lang="en-US" sz="1000" dirty="0" smtClean="0">
                <a:solidFill>
                  <a:schemeClr val="tx1"/>
                </a:solidFill>
                <a:latin typeface="Segoe Light" charset="0"/>
              </a:rPr>
              <a:t>Wei Sun, </a:t>
            </a:r>
            <a:r>
              <a:rPr lang="en-US" sz="1000" dirty="0" err="1" smtClean="0">
                <a:solidFill>
                  <a:schemeClr val="tx1"/>
                </a:solidFill>
                <a:latin typeface="Segoe Light" charset="0"/>
              </a:rPr>
              <a:t>Xin</a:t>
            </a:r>
            <a:r>
              <a:rPr lang="en-US" sz="1000" dirty="0" smtClean="0">
                <a:solidFill>
                  <a:schemeClr val="tx1"/>
                </a:solidFill>
                <a:latin typeface="Segoe Light" charset="0"/>
              </a:rPr>
              <a:t> Zhang, Chang </a:t>
            </a:r>
            <a:r>
              <a:rPr lang="en-US" sz="1000" dirty="0" err="1" smtClean="0">
                <a:solidFill>
                  <a:schemeClr val="tx1"/>
                </a:solidFill>
                <a:latin typeface="Segoe Light" charset="0"/>
              </a:rPr>
              <a:t>Jie</a:t>
            </a:r>
            <a:r>
              <a:rPr lang="en-US" sz="1000" dirty="0" smtClean="0">
                <a:solidFill>
                  <a:schemeClr val="tx1"/>
                </a:solidFill>
                <a:latin typeface="Segoe Light" charset="0"/>
              </a:rPr>
              <a:t> </a:t>
            </a:r>
            <a:r>
              <a:rPr lang="en-US" sz="1000" dirty="0" err="1" smtClean="0">
                <a:solidFill>
                  <a:schemeClr val="tx1"/>
                </a:solidFill>
                <a:latin typeface="Segoe Light" charset="0"/>
              </a:rPr>
              <a:t>Guo</a:t>
            </a:r>
            <a:r>
              <a:rPr lang="en-US" sz="1000" dirty="0" smtClean="0">
                <a:solidFill>
                  <a:schemeClr val="tx1"/>
                </a:solidFill>
                <a:latin typeface="Segoe Light" charset="0"/>
              </a:rPr>
              <a:t>, Pei Sun, </a:t>
            </a:r>
            <a:r>
              <a:rPr lang="en-US" sz="1000" dirty="0" err="1" smtClean="0">
                <a:solidFill>
                  <a:schemeClr val="tx1"/>
                </a:solidFill>
                <a:latin typeface="Segoe Light" charset="0"/>
              </a:rPr>
              <a:t>Hui</a:t>
            </a:r>
            <a:r>
              <a:rPr lang="en-US" sz="1000" dirty="0" smtClean="0">
                <a:solidFill>
                  <a:schemeClr val="tx1"/>
                </a:solidFill>
                <a:latin typeface="Segoe Light" charset="0"/>
              </a:rPr>
              <a:t> Su: Software as a Service: Configuration and Customization Perspectives, in Proceedings of IEEE Congress on Services Part II, 2008</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4" descr="Phytagoras.jpg"/>
          <p:cNvPicPr>
            <a:picLocks noChangeAspect="1"/>
          </p:cNvPicPr>
          <p:nvPr/>
        </p:nvPicPr>
        <p:blipFill>
          <a:blip r:embed="rId2" cstate="print"/>
          <a:stretch>
            <a:fillRect/>
          </a:stretch>
        </p:blipFill>
        <p:spPr>
          <a:xfrm>
            <a:off x="5749900" y="559215"/>
            <a:ext cx="5943600" cy="4506852"/>
          </a:xfrm>
          <a:prstGeom prst="rect">
            <a:avLst/>
          </a:prstGeom>
          <a:ln>
            <a:noFill/>
          </a:ln>
          <a:effectLst>
            <a:outerShdw blurRad="292100" dist="139700" dir="2700000" algn="tl" rotWithShape="0">
              <a:srgbClr val="333333">
                <a:alpha val="65000"/>
              </a:srgbClr>
            </a:outerShdw>
          </a:effectLst>
        </p:spPr>
      </p:pic>
      <p:sp>
        <p:nvSpPr>
          <p:cNvPr id="4" name="Textfeld 3"/>
          <p:cNvSpPr txBox="1"/>
          <p:nvPr/>
        </p:nvSpPr>
        <p:spPr>
          <a:xfrm>
            <a:off x="6550000" y="4668657"/>
            <a:ext cx="5111725" cy="400110"/>
          </a:xfrm>
          <a:prstGeom prst="rect">
            <a:avLst/>
          </a:prstGeom>
          <a:noFill/>
        </p:spPr>
        <p:txBody>
          <a:bodyPr wrap="square" rtlCol="0">
            <a:spAutoFit/>
          </a:bodyPr>
          <a:lstStyle/>
          <a:p>
            <a:pPr algn="r"/>
            <a:r>
              <a:rPr lang="en-US" sz="1000" dirty="0" smtClean="0">
                <a:solidFill>
                  <a:schemeClr val="bg1"/>
                </a:solidFill>
                <a:latin typeface="Segoe Light" charset="0"/>
              </a:rPr>
              <a:t>Under Creative Commons License</a:t>
            </a:r>
            <a:br>
              <a:rPr lang="en-US" sz="1000" dirty="0" smtClean="0">
                <a:solidFill>
                  <a:schemeClr val="bg1"/>
                </a:solidFill>
                <a:latin typeface="Segoe Light" charset="0"/>
              </a:rPr>
            </a:br>
            <a:r>
              <a:rPr lang="en-US" sz="1000" dirty="0" smtClean="0">
                <a:solidFill>
                  <a:schemeClr val="bg1"/>
                </a:solidFill>
                <a:latin typeface="Segoe Light" charset="0"/>
              </a:rPr>
              <a:t>Source: http://www.flickr.com/photos/dullhunk/426622486/</a:t>
            </a:r>
          </a:p>
        </p:txBody>
      </p:sp>
      <p:sp>
        <p:nvSpPr>
          <p:cNvPr id="5" name="Textfeld 4"/>
          <p:cNvSpPr txBox="1"/>
          <p:nvPr/>
        </p:nvSpPr>
        <p:spPr>
          <a:xfrm>
            <a:off x="722925" y="572595"/>
            <a:ext cx="4865050" cy="1354217"/>
          </a:xfrm>
          <a:prstGeom prst="rect">
            <a:avLst/>
          </a:prstGeom>
          <a:noFill/>
        </p:spPr>
        <p:txBody>
          <a:bodyPr wrap="none" lIns="0" tIns="0" rIns="0" bIns="0" rtlCol="0">
            <a:spAutoFit/>
          </a:bodyPr>
          <a:lstStyle/>
          <a:p>
            <a:pPr algn="r"/>
            <a:r>
              <a:rPr lang="en-US" sz="4400" dirty="0">
                <a:solidFill>
                  <a:srgbClr val="FFC000"/>
                </a:solidFill>
                <a:latin typeface="Segoe UI Semibold" pitchFamily="34" charset="0"/>
              </a:rPr>
              <a:t>How</a:t>
            </a:r>
            <a:r>
              <a:rPr lang="en-US" sz="4400" dirty="0">
                <a:latin typeface="Segoe UI Light" pitchFamily="34" charset="0"/>
              </a:rPr>
              <a:t> can the </a:t>
            </a:r>
            <a:r>
              <a:rPr lang="en-US" sz="4400" dirty="0" smtClean="0">
                <a:latin typeface="Segoe UI Light" pitchFamily="34" charset="0"/>
              </a:rPr>
              <a:t/>
            </a:r>
            <a:br>
              <a:rPr lang="en-US" sz="4400" dirty="0" smtClean="0">
                <a:latin typeface="Segoe UI Light" pitchFamily="34" charset="0"/>
              </a:rPr>
            </a:br>
            <a:r>
              <a:rPr lang="en-US" sz="4400" dirty="0" smtClean="0">
                <a:latin typeface="Segoe UI Light" pitchFamily="34" charset="0"/>
              </a:rPr>
              <a:t>problems be </a:t>
            </a:r>
            <a:r>
              <a:rPr lang="en-US" sz="4400" dirty="0">
                <a:latin typeface="Segoe UI Light" pitchFamily="34" charset="0"/>
              </a:rPr>
              <a:t>solved?</a:t>
            </a:r>
            <a:endParaRPr lang="de-AT" sz="4000" dirty="0" err="1" smtClean="0">
              <a:latin typeface="Segoe UI Light"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Metadata </a:t>
            </a:r>
            <a:r>
              <a:rPr lang="en-US" dirty="0" err="1" smtClean="0"/>
              <a:t>Rulez</a:t>
            </a:r>
            <a:r>
              <a:rPr lang="en-US" dirty="0" smtClean="0"/>
              <a:t>!</a:t>
            </a:r>
            <a:endParaRPr lang="en-US" dirty="0"/>
          </a:p>
        </p:txBody>
      </p:sp>
      <p:pic>
        <p:nvPicPr>
          <p:cNvPr id="3" name="Picture 2"/>
          <p:cNvPicPr>
            <a:picLocks noChangeAspect="1" noChangeArrowheads="1"/>
          </p:cNvPicPr>
          <p:nvPr/>
        </p:nvPicPr>
        <p:blipFill>
          <a:blip r:embed="rId2" cstate="print">
            <a:grayscl/>
          </a:blip>
          <a:stretch>
            <a:fillRect/>
          </a:stretch>
        </p:blipFill>
        <p:spPr bwMode="auto">
          <a:xfrm>
            <a:off x="4019550" y="1666875"/>
            <a:ext cx="4029075" cy="4019550"/>
          </a:xfrm>
          <a:prstGeom prst="rect">
            <a:avLst/>
          </a:prstGeom>
          <a:noFill/>
          <a:ln w="9525">
            <a:noFill/>
            <a:miter lim="800000"/>
            <a:headEnd/>
            <a:tailEnd/>
          </a:ln>
        </p:spPr>
      </p:pic>
      <p:sp>
        <p:nvSpPr>
          <p:cNvPr id="4" name="Pfeil nach rechts 3"/>
          <p:cNvSpPr/>
          <p:nvPr/>
        </p:nvSpPr>
        <p:spPr bwMode="auto">
          <a:xfrm>
            <a:off x="5255263" y="1975855"/>
            <a:ext cx="2071702" cy="1071570"/>
          </a:xfrm>
          <a:prstGeom prst="rightArrow">
            <a:avLst/>
          </a:prstGeom>
          <a:solidFill>
            <a:srgbClr val="B20025"/>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kumimoji="0" lang="en-US" sz="1400" b="0" i="0" u="none" strike="noStrike" cap="none" normalizeH="0" baseline="0" dirty="0" smtClean="0">
                <a:ln>
                  <a:noFill/>
                </a:ln>
                <a:solidFill>
                  <a:schemeClr val="tx1"/>
                </a:solidFill>
                <a:effectLst/>
                <a:latin typeface="Segoe Light" charset="0"/>
              </a:rPr>
              <a:t>Configuration Instead</a:t>
            </a:r>
            <a:r>
              <a:rPr kumimoji="0" lang="en-US" sz="1400" b="0" i="0" u="none" strike="noStrike" cap="none" normalizeH="0" dirty="0" smtClean="0">
                <a:ln>
                  <a:noFill/>
                </a:ln>
                <a:solidFill>
                  <a:schemeClr val="tx1"/>
                </a:solidFill>
                <a:effectLst/>
                <a:latin typeface="Segoe Light" charset="0"/>
              </a:rPr>
              <a:t> Of Programming</a:t>
            </a:r>
            <a:endParaRPr kumimoji="0" lang="en-US" sz="1400" b="0" i="0" u="none" strike="noStrike" cap="none" normalizeH="0" baseline="0" dirty="0">
              <a:ln>
                <a:noFill/>
              </a:ln>
              <a:solidFill>
                <a:schemeClr val="tx1"/>
              </a:solidFill>
              <a:effectLst/>
              <a:latin typeface="Segoe Light" charset="0"/>
            </a:endParaRPr>
          </a:p>
        </p:txBody>
      </p:sp>
      <p:sp>
        <p:nvSpPr>
          <p:cNvPr id="5" name="Pfeil nach rechts 4"/>
          <p:cNvSpPr/>
          <p:nvPr/>
        </p:nvSpPr>
        <p:spPr bwMode="auto">
          <a:xfrm rot="18994837" flipH="1">
            <a:off x="4982867" y="3684216"/>
            <a:ext cx="2071702" cy="1071570"/>
          </a:xfrm>
          <a:prstGeom prst="rightArrow">
            <a:avLst/>
          </a:prstGeom>
          <a:solidFill>
            <a:srgbClr val="B20025"/>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kumimoji="0" lang="en-US" sz="1400" b="0" i="0" u="none" strike="noStrike" cap="none" normalizeH="0" baseline="0" dirty="0" smtClean="0">
                <a:ln>
                  <a:noFill/>
                </a:ln>
                <a:solidFill>
                  <a:schemeClr val="tx1"/>
                </a:solidFill>
                <a:effectLst/>
                <a:latin typeface="Segoe Light" charset="0"/>
              </a:rPr>
              <a:t>Different Metadata Management</a:t>
            </a:r>
            <a:endParaRPr kumimoji="0" lang="en-US" sz="1400" b="0" i="0" u="none" strike="noStrike" cap="none" normalizeH="0" baseline="0" dirty="0">
              <a:ln>
                <a:noFill/>
              </a:ln>
              <a:solidFill>
                <a:schemeClr val="tx1"/>
              </a:solidFill>
              <a:effectLst/>
              <a:latin typeface="Segoe Light"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19112" y="228600"/>
            <a:ext cx="11149013" cy="1107996"/>
          </a:xfrm>
        </p:spPr>
        <p:txBody>
          <a:bodyPr/>
          <a:lstStyle/>
          <a:p>
            <a:r>
              <a:rPr lang="en-US" dirty="0" smtClean="0"/>
              <a:t>Metadata Management </a:t>
            </a:r>
            <a:br>
              <a:rPr lang="en-US" dirty="0" smtClean="0"/>
            </a:br>
            <a:r>
              <a:rPr lang="en-US" sz="3600" dirty="0" smtClean="0">
                <a:gradFill>
                  <a:gsLst>
                    <a:gs pos="50000">
                      <a:schemeClr val="tx2"/>
                    </a:gs>
                    <a:gs pos="100000">
                      <a:schemeClr val="tx2"/>
                    </a:gs>
                  </a:gsLst>
                  <a:lin ang="5400000" scaled="0"/>
                </a:gradFill>
              </a:rPr>
              <a:t>SaaS Maturity Levels 3 and 4</a:t>
            </a:r>
            <a:endParaRPr lang="de-AT" sz="3600" dirty="0" smtClean="0">
              <a:gradFill>
                <a:gsLst>
                  <a:gs pos="50000">
                    <a:schemeClr val="tx2"/>
                  </a:gs>
                  <a:gs pos="100000">
                    <a:schemeClr val="tx2"/>
                  </a:gs>
                </a:gsLst>
                <a:lin ang="5400000" scaled="0"/>
              </a:gradFill>
            </a:endParaRPr>
          </a:p>
        </p:txBody>
      </p:sp>
      <p:sp>
        <p:nvSpPr>
          <p:cNvPr id="4" name="Textplatzhalter 3"/>
          <p:cNvSpPr>
            <a:spLocks noGrp="1"/>
          </p:cNvSpPr>
          <p:nvPr>
            <p:ph type="body" sz="quarter" idx="10"/>
          </p:nvPr>
        </p:nvSpPr>
        <p:spPr>
          <a:xfrm>
            <a:off x="519112" y="1733549"/>
            <a:ext cx="11149013" cy="3949255"/>
          </a:xfrm>
        </p:spPr>
        <p:txBody>
          <a:bodyPr/>
          <a:lstStyle/>
          <a:p>
            <a:r>
              <a:rPr lang="en-US" dirty="0" smtClean="0"/>
              <a:t>Common Codebase</a:t>
            </a:r>
          </a:p>
          <a:p>
            <a:pPr lvl="1"/>
            <a:r>
              <a:rPr lang="en-US" dirty="0" smtClean="0"/>
              <a:t>Updating can be quite hard</a:t>
            </a:r>
          </a:p>
          <a:p>
            <a:r>
              <a:rPr lang="en-US" dirty="0" smtClean="0"/>
              <a:t>Eliminate any per-server configuration</a:t>
            </a:r>
          </a:p>
          <a:p>
            <a:r>
              <a:rPr lang="en-US" dirty="0" smtClean="0"/>
              <a:t>Move configuration information away from configuration files</a:t>
            </a:r>
          </a:p>
          <a:p>
            <a:r>
              <a:rPr lang="en-US" dirty="0" smtClean="0"/>
              <a:t>Caching architecture is crucial</a:t>
            </a:r>
          </a:p>
          <a:p>
            <a:r>
              <a:rPr lang="en-US" dirty="0" smtClean="0"/>
              <a:t>Develop and test using load balanced environments</a:t>
            </a:r>
          </a:p>
          <a:p>
            <a:endParaRPr lang="en-US" dirty="0" smtClean="0"/>
          </a:p>
          <a:p>
            <a:endParaRPr lang="de-AT"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Multi-Tenant Architectures in </a:t>
            </a:r>
            <a:br>
              <a:rPr lang="en-US" dirty="0" smtClean="0"/>
            </a:br>
            <a:r>
              <a:rPr lang="en-US" dirty="0" smtClean="0"/>
              <a:t>Software-as-a-Service Solutions </a:t>
            </a:r>
          </a:p>
        </p:txBody>
      </p:sp>
      <p:sp>
        <p:nvSpPr>
          <p:cNvPr id="3" name="Subtitle 2"/>
          <p:cNvSpPr>
            <a:spLocks noGrp="1"/>
          </p:cNvSpPr>
          <p:nvPr>
            <p:ph type="subTitle" idx="1"/>
          </p:nvPr>
        </p:nvSpPr>
        <p:spPr/>
        <p:txBody>
          <a:bodyPr/>
          <a:lstStyle/>
          <a:p>
            <a:r>
              <a:rPr lang="en-US" dirty="0" smtClean="0">
                <a:gradFill>
                  <a:gsLst>
                    <a:gs pos="0">
                      <a:schemeClr val="tx1"/>
                    </a:gs>
                    <a:gs pos="100000">
                      <a:schemeClr val="tx1"/>
                    </a:gs>
                  </a:gsLst>
                  <a:lin ang="5400000" scaled="0"/>
                </a:gradFill>
              </a:rPr>
              <a:t>Rainer Stropek</a:t>
            </a:r>
          </a:p>
          <a:p>
            <a:r>
              <a:rPr lang="en-US" dirty="0" smtClean="0">
                <a:gradFill>
                  <a:gsLst>
                    <a:gs pos="0">
                      <a:schemeClr val="tx1"/>
                    </a:gs>
                    <a:gs pos="100000">
                      <a:schemeClr val="tx1"/>
                    </a:gs>
                  </a:gsLst>
                  <a:lin ang="5400000" scaled="0"/>
                </a:gradFill>
              </a:rPr>
              <a:t>Co-Founder, CEO, Developer</a:t>
            </a:r>
          </a:p>
          <a:p>
            <a:r>
              <a:rPr lang="en-US" dirty="0" smtClean="0">
                <a:gradFill>
                  <a:gsLst>
                    <a:gs pos="0">
                      <a:schemeClr val="tx1"/>
                    </a:gs>
                    <a:gs pos="100000">
                      <a:schemeClr val="tx1"/>
                    </a:gs>
                  </a:gsLst>
                  <a:lin ang="5400000" scaled="0"/>
                </a:gradFill>
              </a:rPr>
              <a:t>software architects </a:t>
            </a:r>
            <a:r>
              <a:rPr lang="en-US" dirty="0" err="1" smtClean="0">
                <a:gradFill>
                  <a:gsLst>
                    <a:gs pos="0">
                      <a:schemeClr val="tx1"/>
                    </a:gs>
                    <a:gs pos="100000">
                      <a:schemeClr val="tx1"/>
                    </a:gs>
                  </a:gsLst>
                  <a:lin ang="5400000" scaled="0"/>
                </a:gradFill>
              </a:rPr>
              <a:t>gmbh</a:t>
            </a:r>
            <a:endParaRPr lang="en-US" dirty="0">
              <a:gradFill>
                <a:gsLst>
                  <a:gs pos="0">
                    <a:schemeClr val="tx1"/>
                  </a:gs>
                  <a:gs pos="100000">
                    <a:schemeClr val="tx1"/>
                  </a:gs>
                </a:gsLst>
                <a:lin ang="5400000" scaled="0"/>
              </a:gra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Metadata </a:t>
            </a:r>
            <a:r>
              <a:rPr lang="en-US" dirty="0" err="1" smtClean="0"/>
              <a:t>Rulez</a:t>
            </a:r>
            <a:r>
              <a:rPr lang="en-US" dirty="0" smtClean="0"/>
              <a:t>!</a:t>
            </a:r>
            <a:endParaRPr lang="en-US" dirty="0"/>
          </a:p>
        </p:txBody>
      </p:sp>
      <p:sp>
        <p:nvSpPr>
          <p:cNvPr id="3" name="Textfeld 2"/>
          <p:cNvSpPr txBox="1"/>
          <p:nvPr/>
        </p:nvSpPr>
        <p:spPr>
          <a:xfrm>
            <a:off x="2018411" y="3582711"/>
            <a:ext cx="2714644" cy="400110"/>
          </a:xfrm>
          <a:prstGeom prst="rect">
            <a:avLst/>
          </a:prstGeom>
          <a:noFill/>
        </p:spPr>
        <p:txBody>
          <a:bodyPr wrap="square" rtlCol="0">
            <a:spAutoFit/>
          </a:bodyPr>
          <a:lstStyle/>
          <a:p>
            <a:pPr algn="ctr"/>
            <a:r>
              <a:rPr lang="en-US" sz="2000" dirty="0" smtClean="0">
                <a:solidFill>
                  <a:schemeClr val="tx1"/>
                </a:solidFill>
                <a:latin typeface="Segoe Light" charset="0"/>
              </a:rPr>
              <a:t>Data Model</a:t>
            </a:r>
          </a:p>
        </p:txBody>
      </p:sp>
      <p:grpSp>
        <p:nvGrpSpPr>
          <p:cNvPr id="4" name="Gruppieren 59"/>
          <p:cNvGrpSpPr/>
          <p:nvPr/>
        </p:nvGrpSpPr>
        <p:grpSpPr>
          <a:xfrm>
            <a:off x="1623120" y="2225389"/>
            <a:ext cx="3929090" cy="1285884"/>
            <a:chOff x="428596" y="1857364"/>
            <a:chExt cx="3929090" cy="1285884"/>
          </a:xfrm>
        </p:grpSpPr>
        <p:sp>
          <p:nvSpPr>
            <p:cNvPr id="5" name="Flussdiagramm: Magnetplattenspeicher 4"/>
            <p:cNvSpPr/>
            <p:nvPr/>
          </p:nvSpPr>
          <p:spPr bwMode="auto">
            <a:xfrm>
              <a:off x="428596" y="1857364"/>
              <a:ext cx="1357322" cy="1285884"/>
            </a:xfrm>
            <a:prstGeom prst="flowChartMagneticDisk">
              <a:avLst/>
            </a:prstGeom>
            <a:ln>
              <a:solidFill>
                <a:schemeClr val="tx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smtClean="0">
                  <a:latin typeface="Segoe Light" charset="0"/>
                </a:rPr>
                <a:t>Database</a:t>
              </a:r>
              <a:endParaRPr lang="en-US" sz="1400">
                <a:latin typeface="Segoe Light" charset="0"/>
              </a:endParaRPr>
            </a:p>
          </p:txBody>
        </p:sp>
        <p:sp>
          <p:nvSpPr>
            <p:cNvPr id="6" name="Rechteck 5"/>
            <p:cNvSpPr/>
            <p:nvPr/>
          </p:nvSpPr>
          <p:spPr bwMode="auto">
            <a:xfrm>
              <a:off x="2909878" y="1981192"/>
              <a:ext cx="1143008" cy="642942"/>
            </a:xfrm>
            <a:prstGeom prst="rect">
              <a:avLst/>
            </a:prstGeom>
            <a:ln>
              <a:solidFill>
                <a:schemeClr val="tx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eaLnBrk="1" latinLnBrk="0" hangingPunct="1">
                <a:lnSpc>
                  <a:spcPct val="100000"/>
                </a:lnSpc>
                <a:buFont typeface="Arial" charset="0"/>
                <a:buNone/>
                <a:tabLst/>
              </a:pPr>
              <a:endParaRPr lang="en-US" sz="1400">
                <a:solidFill>
                  <a:schemeClr val="lt1"/>
                </a:solidFill>
                <a:latin typeface="Segoe Light" charset="0"/>
              </a:endParaRPr>
            </a:p>
          </p:txBody>
        </p:sp>
        <p:sp>
          <p:nvSpPr>
            <p:cNvPr id="7" name="Rechteck 6"/>
            <p:cNvSpPr/>
            <p:nvPr/>
          </p:nvSpPr>
          <p:spPr bwMode="auto">
            <a:xfrm>
              <a:off x="3062278" y="2133592"/>
              <a:ext cx="1143008" cy="642942"/>
            </a:xfrm>
            <a:prstGeom prst="rect">
              <a:avLst/>
            </a:prstGeom>
            <a:ln>
              <a:solidFill>
                <a:schemeClr val="tx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eaLnBrk="1" latinLnBrk="0" hangingPunct="1">
                <a:lnSpc>
                  <a:spcPct val="100000"/>
                </a:lnSpc>
                <a:buFont typeface="Arial" charset="0"/>
                <a:buNone/>
                <a:tabLst/>
              </a:pPr>
              <a:endParaRPr lang="en-US" sz="1400">
                <a:solidFill>
                  <a:schemeClr val="lt1"/>
                </a:solidFill>
                <a:latin typeface="Segoe Light" charset="0"/>
              </a:endParaRPr>
            </a:p>
          </p:txBody>
        </p:sp>
        <p:sp>
          <p:nvSpPr>
            <p:cNvPr id="8" name="Rechteck 7"/>
            <p:cNvSpPr/>
            <p:nvPr/>
          </p:nvSpPr>
          <p:spPr bwMode="auto">
            <a:xfrm>
              <a:off x="3214678" y="2285992"/>
              <a:ext cx="1143008" cy="642942"/>
            </a:xfrm>
            <a:prstGeom prst="rect">
              <a:avLst/>
            </a:prstGeom>
            <a:ln>
              <a:solidFill>
                <a:schemeClr val="tx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eaLnBrk="1" latinLnBrk="0" hangingPunct="1">
                <a:lnSpc>
                  <a:spcPct val="100000"/>
                </a:lnSpc>
                <a:buFont typeface="Arial" charset="0"/>
                <a:buNone/>
                <a:tabLst/>
              </a:pPr>
              <a:r>
                <a:rPr lang="en-US" sz="1400" smtClean="0">
                  <a:solidFill>
                    <a:schemeClr val="lt1"/>
                  </a:solidFill>
                  <a:latin typeface="Segoe Light" charset="0"/>
                </a:rPr>
                <a:t>Data Structures</a:t>
              </a:r>
              <a:endParaRPr lang="en-US" sz="1400">
                <a:solidFill>
                  <a:schemeClr val="lt1"/>
                </a:solidFill>
                <a:latin typeface="Segoe Light" charset="0"/>
              </a:endParaRPr>
            </a:p>
          </p:txBody>
        </p:sp>
        <p:sp>
          <p:nvSpPr>
            <p:cNvPr id="9" name="Pfeil nach links und rechts 8"/>
            <p:cNvSpPr/>
            <p:nvPr/>
          </p:nvSpPr>
          <p:spPr bwMode="auto">
            <a:xfrm>
              <a:off x="1857356" y="2071678"/>
              <a:ext cx="1000132" cy="714380"/>
            </a:xfrm>
            <a:prstGeom prst="leftRightArrow">
              <a:avLst>
                <a:gd name="adj1" fmla="val 52876"/>
                <a:gd name="adj2" fmla="val 31304"/>
              </a:avLst>
            </a:prstGeom>
            <a:ln>
              <a:solidFill>
                <a:schemeClr val="tx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eaLnBrk="1" latinLnBrk="0" hangingPunct="1">
                <a:lnSpc>
                  <a:spcPct val="100000"/>
                </a:lnSpc>
                <a:buFont typeface="Arial" charset="0"/>
                <a:buNone/>
                <a:tabLst/>
              </a:pPr>
              <a:r>
                <a:rPr lang="en-US" sz="1100" smtClean="0">
                  <a:solidFill>
                    <a:schemeClr val="lt1"/>
                  </a:solidFill>
                  <a:latin typeface="Segoe Light" charset="0"/>
                </a:rPr>
                <a:t>Mapping</a:t>
              </a:r>
              <a:endParaRPr lang="en-US" sz="1100">
                <a:solidFill>
                  <a:schemeClr val="lt1"/>
                </a:solidFill>
                <a:latin typeface="Segoe Light" charset="0"/>
              </a:endParaRPr>
            </a:p>
          </p:txBody>
        </p:sp>
      </p:grpSp>
      <p:sp>
        <p:nvSpPr>
          <p:cNvPr id="10" name="Textfeld 9"/>
          <p:cNvSpPr txBox="1"/>
          <p:nvPr/>
        </p:nvSpPr>
        <p:spPr>
          <a:xfrm>
            <a:off x="6233253" y="3455835"/>
            <a:ext cx="3500462" cy="400110"/>
          </a:xfrm>
          <a:prstGeom prst="rect">
            <a:avLst/>
          </a:prstGeom>
          <a:noFill/>
        </p:spPr>
        <p:txBody>
          <a:bodyPr wrap="square" rtlCol="0">
            <a:spAutoFit/>
          </a:bodyPr>
          <a:lstStyle/>
          <a:p>
            <a:pPr algn="ctr"/>
            <a:r>
              <a:rPr lang="en-US" sz="2000" smtClean="0">
                <a:solidFill>
                  <a:schemeClr val="tx1"/>
                </a:solidFill>
                <a:latin typeface="Segoe Light" charset="0"/>
              </a:rPr>
              <a:t>Business Processes and Logic</a:t>
            </a:r>
          </a:p>
        </p:txBody>
      </p:sp>
      <p:grpSp>
        <p:nvGrpSpPr>
          <p:cNvPr id="11" name="Gruppieren 60"/>
          <p:cNvGrpSpPr/>
          <p:nvPr/>
        </p:nvGrpSpPr>
        <p:grpSpPr>
          <a:xfrm>
            <a:off x="6766656" y="1582447"/>
            <a:ext cx="2714644" cy="1730512"/>
            <a:chOff x="5572132" y="1214422"/>
            <a:chExt cx="2714644" cy="1730512"/>
          </a:xfrm>
        </p:grpSpPr>
        <p:sp>
          <p:nvSpPr>
            <p:cNvPr id="12" name="Flussdiagramm: Vordefinierter Prozess 11"/>
            <p:cNvSpPr/>
            <p:nvPr/>
          </p:nvSpPr>
          <p:spPr bwMode="auto">
            <a:xfrm>
              <a:off x="5572132" y="1928802"/>
              <a:ext cx="1000132" cy="571504"/>
            </a:xfrm>
            <a:prstGeom prst="flowChartPredefinedProcess">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endParaRPr lang="en-US" sz="1400">
                <a:solidFill>
                  <a:schemeClr val="lt1"/>
                </a:solidFill>
                <a:latin typeface="Segoe Light" charset="0"/>
              </a:endParaRPr>
            </a:p>
          </p:txBody>
        </p:sp>
        <p:sp>
          <p:nvSpPr>
            <p:cNvPr id="13" name="Flussdiagramm: Grenzstelle 12"/>
            <p:cNvSpPr/>
            <p:nvPr/>
          </p:nvSpPr>
          <p:spPr bwMode="auto">
            <a:xfrm>
              <a:off x="7286644" y="1214422"/>
              <a:ext cx="500066" cy="301752"/>
            </a:xfrm>
            <a:prstGeom prst="flowChartTerminator">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eaLnBrk="1" latinLnBrk="0" hangingPunct="1">
                <a:lnSpc>
                  <a:spcPct val="100000"/>
                </a:lnSpc>
                <a:buFont typeface="Arial" charset="0"/>
                <a:buNone/>
                <a:tabLst/>
              </a:pPr>
              <a:endParaRPr lang="en-US" sz="1400">
                <a:solidFill>
                  <a:schemeClr val="lt1"/>
                </a:solidFill>
                <a:latin typeface="Segoe Light" charset="0"/>
              </a:endParaRPr>
            </a:p>
          </p:txBody>
        </p:sp>
        <p:sp>
          <p:nvSpPr>
            <p:cNvPr id="14" name="Flussdiagramm: Verzweigung 13"/>
            <p:cNvSpPr/>
            <p:nvPr/>
          </p:nvSpPr>
          <p:spPr bwMode="auto">
            <a:xfrm>
              <a:off x="7215206" y="1643050"/>
              <a:ext cx="642942" cy="357190"/>
            </a:xfrm>
            <a:prstGeom prst="flowChartDecisio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endParaRPr lang="en-US" sz="1400">
                <a:solidFill>
                  <a:schemeClr val="lt1"/>
                </a:solidFill>
                <a:latin typeface="Segoe Light" charset="0"/>
              </a:endParaRPr>
            </a:p>
          </p:txBody>
        </p:sp>
        <p:cxnSp>
          <p:nvCxnSpPr>
            <p:cNvPr id="15" name="Gerade Verbindung mit Pfeil 14"/>
            <p:cNvCxnSpPr>
              <a:stCxn id="13" idx="2"/>
              <a:endCxn id="14" idx="0"/>
            </p:cNvCxnSpPr>
            <p:nvPr/>
          </p:nvCxnSpPr>
          <p:spPr bwMode="auto">
            <a:xfrm rot="5400000">
              <a:off x="7473239" y="1579612"/>
              <a:ext cx="126876" cy="1588"/>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6" name="Flussdiagramm: Prozess 15"/>
            <p:cNvSpPr/>
            <p:nvPr/>
          </p:nvSpPr>
          <p:spPr bwMode="auto">
            <a:xfrm>
              <a:off x="6858016" y="2071678"/>
              <a:ext cx="428628" cy="285752"/>
            </a:xfrm>
            <a:prstGeom prst="flowChartProcess">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eaLnBrk="1" latinLnBrk="0" hangingPunct="1">
                <a:lnSpc>
                  <a:spcPct val="100000"/>
                </a:lnSpc>
                <a:buFont typeface="Arial" charset="0"/>
                <a:buNone/>
                <a:tabLst/>
              </a:pPr>
              <a:endParaRPr lang="en-US" sz="1400">
                <a:solidFill>
                  <a:schemeClr val="lt1"/>
                </a:solidFill>
                <a:latin typeface="Segoe Light" charset="0"/>
              </a:endParaRPr>
            </a:p>
          </p:txBody>
        </p:sp>
        <p:cxnSp>
          <p:nvCxnSpPr>
            <p:cNvPr id="17" name="Gewinkelte Verbindung 23"/>
            <p:cNvCxnSpPr>
              <a:stCxn id="14" idx="1"/>
              <a:endCxn id="16" idx="0"/>
            </p:cNvCxnSpPr>
            <p:nvPr/>
          </p:nvCxnSpPr>
          <p:spPr bwMode="auto">
            <a:xfrm rot="10800000" flipV="1">
              <a:off x="7072330" y="1821644"/>
              <a:ext cx="142876" cy="250033"/>
            </a:xfrm>
            <a:prstGeom prst="bentConnector2">
              <a:avLst/>
            </a:prstGeom>
            <a:solidFill>
              <a:srgbClr val="00B8FF"/>
            </a:solidFill>
            <a:ln w="9525" cap="flat" cmpd="sng" algn="ctr">
              <a:solidFill>
                <a:schemeClr val="tx1"/>
              </a:solidFill>
              <a:prstDash val="solid"/>
              <a:round/>
              <a:headEnd type="none" w="med" len="med"/>
              <a:tailEnd type="arrow"/>
            </a:ln>
            <a:effectLst/>
          </p:spPr>
        </p:cxnSp>
        <p:sp>
          <p:nvSpPr>
            <p:cNvPr id="18" name="Flussdiagramm: Prozess 17"/>
            <p:cNvSpPr/>
            <p:nvPr/>
          </p:nvSpPr>
          <p:spPr bwMode="auto">
            <a:xfrm>
              <a:off x="7858148" y="2071678"/>
              <a:ext cx="428628" cy="285752"/>
            </a:xfrm>
            <a:prstGeom prst="flowChartProcess">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endParaRPr lang="en-US" sz="1400">
                <a:solidFill>
                  <a:schemeClr val="lt1"/>
                </a:solidFill>
                <a:latin typeface="Segoe Light" charset="0"/>
              </a:endParaRPr>
            </a:p>
          </p:txBody>
        </p:sp>
        <p:cxnSp>
          <p:nvCxnSpPr>
            <p:cNvPr id="19" name="Gewinkelte Verbindung 23"/>
            <p:cNvCxnSpPr>
              <a:stCxn id="14" idx="3"/>
              <a:endCxn id="18" idx="0"/>
            </p:cNvCxnSpPr>
            <p:nvPr/>
          </p:nvCxnSpPr>
          <p:spPr bwMode="auto">
            <a:xfrm>
              <a:off x="7858148" y="1821645"/>
              <a:ext cx="214314" cy="250033"/>
            </a:xfrm>
            <a:prstGeom prst="bentConnector2">
              <a:avLst/>
            </a:prstGeom>
            <a:solidFill>
              <a:srgbClr val="00B8FF"/>
            </a:solidFill>
            <a:ln w="9525" cap="flat" cmpd="sng" algn="ctr">
              <a:solidFill>
                <a:schemeClr val="tx1"/>
              </a:solidFill>
              <a:prstDash val="solid"/>
              <a:round/>
              <a:headEnd type="none" w="med" len="med"/>
              <a:tailEnd type="arrow"/>
            </a:ln>
            <a:effectLst/>
          </p:spPr>
        </p:cxnSp>
        <p:sp>
          <p:nvSpPr>
            <p:cNvPr id="20" name="Flussdiagramm: Grenzstelle 19"/>
            <p:cNvSpPr/>
            <p:nvPr/>
          </p:nvSpPr>
          <p:spPr bwMode="auto">
            <a:xfrm>
              <a:off x="7286644" y="2643182"/>
              <a:ext cx="500066" cy="301752"/>
            </a:xfrm>
            <a:prstGeom prst="flowChartTerminator">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eaLnBrk="1" latinLnBrk="0" hangingPunct="1">
                <a:lnSpc>
                  <a:spcPct val="100000"/>
                </a:lnSpc>
                <a:buFont typeface="Arial" charset="0"/>
                <a:buNone/>
                <a:tabLst/>
              </a:pPr>
              <a:endParaRPr lang="en-US" sz="1400">
                <a:solidFill>
                  <a:schemeClr val="lt1"/>
                </a:solidFill>
                <a:latin typeface="Segoe Light" charset="0"/>
              </a:endParaRPr>
            </a:p>
          </p:txBody>
        </p:sp>
        <p:cxnSp>
          <p:nvCxnSpPr>
            <p:cNvPr id="21" name="Gewinkelte Verbindung 23"/>
            <p:cNvCxnSpPr>
              <a:stCxn id="16" idx="2"/>
              <a:endCxn id="20" idx="0"/>
            </p:cNvCxnSpPr>
            <p:nvPr/>
          </p:nvCxnSpPr>
          <p:spPr bwMode="auto">
            <a:xfrm rot="16200000" flipH="1">
              <a:off x="7161627" y="2268132"/>
              <a:ext cx="285752" cy="464347"/>
            </a:xfrm>
            <a:prstGeom prst="bentConnector3">
              <a:avLst>
                <a:gd name="adj1" fmla="val 50000"/>
              </a:avLst>
            </a:prstGeom>
            <a:solidFill>
              <a:srgbClr val="00B8FF"/>
            </a:solidFill>
            <a:ln w="9525" cap="flat" cmpd="sng" algn="ctr">
              <a:solidFill>
                <a:schemeClr val="tx1"/>
              </a:solidFill>
              <a:prstDash val="solid"/>
              <a:round/>
              <a:headEnd type="none" w="med" len="med"/>
              <a:tailEnd type="arrow"/>
            </a:ln>
            <a:effectLst/>
          </p:spPr>
        </p:cxnSp>
        <p:cxnSp>
          <p:nvCxnSpPr>
            <p:cNvPr id="22" name="Gewinkelte Verbindung 23"/>
            <p:cNvCxnSpPr>
              <a:stCxn id="18" idx="2"/>
              <a:endCxn id="20" idx="0"/>
            </p:cNvCxnSpPr>
            <p:nvPr/>
          </p:nvCxnSpPr>
          <p:spPr bwMode="auto">
            <a:xfrm rot="5400000">
              <a:off x="7661694" y="2232414"/>
              <a:ext cx="285752" cy="535785"/>
            </a:xfrm>
            <a:prstGeom prst="bentConnector3">
              <a:avLst>
                <a:gd name="adj1" fmla="val 50000"/>
              </a:avLst>
            </a:prstGeom>
            <a:solidFill>
              <a:srgbClr val="00B8FF"/>
            </a:solidFill>
            <a:ln w="9525" cap="flat" cmpd="sng" algn="ctr">
              <a:solidFill>
                <a:schemeClr val="tx1"/>
              </a:solidFill>
              <a:prstDash val="solid"/>
              <a:round/>
              <a:headEnd type="none" w="med" len="med"/>
              <a:tailEnd type="arrow"/>
            </a:ln>
            <a:effectLst/>
          </p:spPr>
        </p:cxnSp>
      </p:grpSp>
      <p:sp>
        <p:nvSpPr>
          <p:cNvPr id="23" name="Textfeld 22"/>
          <p:cNvSpPr txBox="1"/>
          <p:nvPr/>
        </p:nvSpPr>
        <p:spPr>
          <a:xfrm>
            <a:off x="1875535" y="5505043"/>
            <a:ext cx="3214710" cy="400110"/>
          </a:xfrm>
          <a:prstGeom prst="rect">
            <a:avLst/>
          </a:prstGeom>
          <a:noFill/>
        </p:spPr>
        <p:txBody>
          <a:bodyPr wrap="square" rtlCol="0">
            <a:spAutoFit/>
          </a:bodyPr>
          <a:lstStyle/>
          <a:p>
            <a:pPr algn="ctr"/>
            <a:r>
              <a:rPr lang="en-US" sz="2000" smtClean="0">
                <a:solidFill>
                  <a:schemeClr val="tx1"/>
                </a:solidFill>
                <a:latin typeface="Segoe Light" charset="0"/>
              </a:rPr>
              <a:t>User Interface</a:t>
            </a:r>
          </a:p>
        </p:txBody>
      </p:sp>
      <p:sp>
        <p:nvSpPr>
          <p:cNvPr id="24" name="Rechteck 23"/>
          <p:cNvSpPr/>
          <p:nvPr/>
        </p:nvSpPr>
        <p:spPr bwMode="auto">
          <a:xfrm>
            <a:off x="2732791" y="4433473"/>
            <a:ext cx="1571636" cy="10001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6000" b="1" dirty="0" smtClean="0">
                <a:solidFill>
                  <a:schemeClr val="bg1"/>
                </a:solidFill>
                <a:latin typeface="Segoe Light" charset="0"/>
                <a:sym typeface="Wingdings"/>
              </a:rPr>
              <a:t></a:t>
            </a:r>
            <a:endParaRPr lang="en-US" sz="6000" dirty="0">
              <a:solidFill>
                <a:schemeClr val="bg1"/>
              </a:solidFill>
              <a:latin typeface="Segoe Light" charset="0"/>
            </a:endParaRPr>
          </a:p>
        </p:txBody>
      </p:sp>
      <p:sp>
        <p:nvSpPr>
          <p:cNvPr id="25" name="Rechteck 24"/>
          <p:cNvSpPr/>
          <p:nvPr/>
        </p:nvSpPr>
        <p:spPr bwMode="auto">
          <a:xfrm>
            <a:off x="7409598" y="4433473"/>
            <a:ext cx="1571636" cy="10001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6000" smtClean="0">
                <a:solidFill>
                  <a:schemeClr val="bg1"/>
                </a:solidFill>
                <a:latin typeface="Segoe Light" charset="0"/>
                <a:sym typeface="Webdings"/>
              </a:rPr>
              <a:t></a:t>
            </a:r>
            <a:endParaRPr lang="en-US" sz="6000">
              <a:solidFill>
                <a:schemeClr val="bg1"/>
              </a:solidFill>
              <a:latin typeface="Segoe Light" charset="0"/>
            </a:endParaRPr>
          </a:p>
        </p:txBody>
      </p:sp>
      <p:sp>
        <p:nvSpPr>
          <p:cNvPr id="26" name="Textfeld 25"/>
          <p:cNvSpPr txBox="1"/>
          <p:nvPr/>
        </p:nvSpPr>
        <p:spPr>
          <a:xfrm>
            <a:off x="6447567" y="5505043"/>
            <a:ext cx="3214710" cy="707886"/>
          </a:xfrm>
          <a:prstGeom prst="rect">
            <a:avLst/>
          </a:prstGeom>
          <a:noFill/>
        </p:spPr>
        <p:txBody>
          <a:bodyPr wrap="square" rtlCol="0">
            <a:spAutoFit/>
          </a:bodyPr>
          <a:lstStyle/>
          <a:p>
            <a:pPr algn="ctr"/>
            <a:r>
              <a:rPr lang="en-US" sz="2000" smtClean="0">
                <a:solidFill>
                  <a:schemeClr val="tx1"/>
                </a:solidFill>
                <a:latin typeface="Segoe Light" charset="0"/>
              </a:rPr>
              <a:t>Authentication and Authorization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
                                        </p:tgtEl>
                                        <p:attrNameLst>
                                          <p:attrName>style.opacity</p:attrName>
                                        </p:attrNameLst>
                                      </p:cBhvr>
                                      <p:to>
                                        <p:strVal val="0.25"/>
                                      </p:to>
                                    </p:set>
                                    <p:animEffect filter="image" prLst="opacity: 0.25">
                                      <p:cBhvr rctx="IE">
                                        <p:cTn id="7" dur="indefinite"/>
                                        <p:tgtEl>
                                          <p:spTgt spid="4"/>
                                        </p:tgtEl>
                                      </p:cBhvr>
                                    </p:animEffect>
                                  </p:childTnLst>
                                </p:cTn>
                              </p:par>
                              <p:par>
                                <p:cTn id="8" presetID="9" presetClass="emph" presetSubtype="0" nodeType="withEffect">
                                  <p:stCondLst>
                                    <p:cond delay="0"/>
                                  </p:stCondLst>
                                  <p:childTnLst>
                                    <p:set>
                                      <p:cBhvr rctx="PPT">
                                        <p:cTn id="9" dur="indefinite"/>
                                        <p:tgtEl>
                                          <p:spTgt spid="11"/>
                                        </p:tgtEl>
                                        <p:attrNameLst>
                                          <p:attrName>style.opacity</p:attrName>
                                        </p:attrNameLst>
                                      </p:cBhvr>
                                      <p:to>
                                        <p:strVal val="0.25"/>
                                      </p:to>
                                    </p:set>
                                    <p:animEffect filter="image" prLst="opacity: 0.25">
                                      <p:cBhvr rctx="IE">
                                        <p:cTn id="10" dur="indefinite"/>
                                        <p:tgtEl>
                                          <p:spTgt spid="11"/>
                                        </p:tgtEl>
                                      </p:cBhvr>
                                    </p:animEffect>
                                  </p:childTnLst>
                                </p:cTn>
                              </p:par>
                              <p:par>
                                <p:cTn id="11" presetID="9" presetClass="emph" presetSubtype="0" grpId="0" nodeType="withEffect">
                                  <p:stCondLst>
                                    <p:cond delay="0"/>
                                  </p:stCondLst>
                                  <p:childTnLst>
                                    <p:set>
                                      <p:cBhvr rctx="PPT">
                                        <p:cTn id="12" dur="indefinite"/>
                                        <p:tgtEl>
                                          <p:spTgt spid="24"/>
                                        </p:tgtEl>
                                        <p:attrNameLst>
                                          <p:attrName>style.opacity</p:attrName>
                                        </p:attrNameLst>
                                      </p:cBhvr>
                                      <p:to>
                                        <p:strVal val="0.25"/>
                                      </p:to>
                                    </p:set>
                                    <p:animEffect filter="image" prLst="opacity: 0.25">
                                      <p:cBhvr rctx="IE">
                                        <p:cTn id="13" dur="indefinite"/>
                                        <p:tgtEl>
                                          <p:spTgt spid="24"/>
                                        </p:tgtEl>
                                      </p:cBhvr>
                                    </p:animEffect>
                                  </p:childTnLst>
                                </p:cTn>
                              </p:par>
                              <p:par>
                                <p:cTn id="14" presetID="9" presetClass="emph" presetSubtype="0" grpId="0" nodeType="withEffect">
                                  <p:stCondLst>
                                    <p:cond delay="0"/>
                                  </p:stCondLst>
                                  <p:childTnLst>
                                    <p:set>
                                      <p:cBhvr rctx="PPT">
                                        <p:cTn id="15" dur="indefinite"/>
                                        <p:tgtEl>
                                          <p:spTgt spid="25"/>
                                        </p:tgtEl>
                                        <p:attrNameLst>
                                          <p:attrName>style.opacity</p:attrName>
                                        </p:attrNameLst>
                                      </p:cBhvr>
                                      <p:to>
                                        <p:strVal val="0.25"/>
                                      </p:to>
                                    </p:set>
                                    <p:animEffect filter="image" prLst="opacity: 0.25">
                                      <p:cBhvr rctx="IE">
                                        <p:cTn id="16" dur="indefinite"/>
                                        <p:tgtEl>
                                          <p:spTgt spid="25"/>
                                        </p:tgtEl>
                                      </p:cBhvr>
                                    </p:animEffect>
                                  </p:childTnLst>
                                </p:cTn>
                              </p:par>
                              <p:par>
                                <p:cTn id="17" presetID="9" presetClass="emph" presetSubtype="0" grpId="0" nodeType="withEffect">
                                  <p:stCondLst>
                                    <p:cond delay="0"/>
                                  </p:stCondLst>
                                  <p:childTnLst>
                                    <p:set>
                                      <p:cBhvr rctx="PPT">
                                        <p:cTn id="18" dur="indefinite"/>
                                        <p:tgtEl>
                                          <p:spTgt spid="3"/>
                                        </p:tgtEl>
                                        <p:attrNameLst>
                                          <p:attrName>style.opacity</p:attrName>
                                        </p:attrNameLst>
                                      </p:cBhvr>
                                      <p:to>
                                        <p:strVal val="0.25"/>
                                      </p:to>
                                    </p:set>
                                    <p:animEffect filter="image" prLst="opacity: 0.25">
                                      <p:cBhvr rctx="IE">
                                        <p:cTn id="19" dur="indefinite"/>
                                        <p:tgtEl>
                                          <p:spTgt spid="3"/>
                                        </p:tgtEl>
                                      </p:cBhvr>
                                    </p:animEffect>
                                  </p:childTnLst>
                                </p:cTn>
                              </p:par>
                              <p:par>
                                <p:cTn id="20" presetID="9" presetClass="emph" presetSubtype="0" grpId="0" nodeType="withEffect">
                                  <p:stCondLst>
                                    <p:cond delay="0"/>
                                  </p:stCondLst>
                                  <p:childTnLst>
                                    <p:set>
                                      <p:cBhvr rctx="PPT">
                                        <p:cTn id="21" dur="indefinite"/>
                                        <p:tgtEl>
                                          <p:spTgt spid="10"/>
                                        </p:tgtEl>
                                        <p:attrNameLst>
                                          <p:attrName>style.opacity</p:attrName>
                                        </p:attrNameLst>
                                      </p:cBhvr>
                                      <p:to>
                                        <p:strVal val="0.25"/>
                                      </p:to>
                                    </p:set>
                                    <p:animEffect filter="image" prLst="opacity: 0.25">
                                      <p:cBhvr rctx="IE">
                                        <p:cTn id="22" dur="indefinite"/>
                                        <p:tgtEl>
                                          <p:spTgt spid="10"/>
                                        </p:tgtEl>
                                      </p:cBhvr>
                                    </p:animEffect>
                                  </p:childTnLst>
                                </p:cTn>
                              </p:par>
                              <p:par>
                                <p:cTn id="23" presetID="9" presetClass="emph" presetSubtype="0" grpId="0" nodeType="withEffect">
                                  <p:stCondLst>
                                    <p:cond delay="0"/>
                                  </p:stCondLst>
                                  <p:childTnLst>
                                    <p:set>
                                      <p:cBhvr rctx="PPT">
                                        <p:cTn id="24" dur="indefinite"/>
                                        <p:tgtEl>
                                          <p:spTgt spid="23"/>
                                        </p:tgtEl>
                                        <p:attrNameLst>
                                          <p:attrName>style.opacity</p:attrName>
                                        </p:attrNameLst>
                                      </p:cBhvr>
                                      <p:to>
                                        <p:strVal val="0.25"/>
                                      </p:to>
                                    </p:set>
                                    <p:animEffect filter="image" prLst="opacity: 0.25">
                                      <p:cBhvr rctx="IE">
                                        <p:cTn id="25" dur="indefinite"/>
                                        <p:tgtEl>
                                          <p:spTgt spid="23"/>
                                        </p:tgtEl>
                                      </p:cBhvr>
                                    </p:animEffect>
                                  </p:childTnLst>
                                </p:cTn>
                              </p:par>
                              <p:par>
                                <p:cTn id="26" presetID="9" presetClass="emph" presetSubtype="0" grpId="0" nodeType="withEffect">
                                  <p:stCondLst>
                                    <p:cond delay="0"/>
                                  </p:stCondLst>
                                  <p:childTnLst>
                                    <p:set>
                                      <p:cBhvr rctx="PPT">
                                        <p:cTn id="27" dur="indefinite"/>
                                        <p:tgtEl>
                                          <p:spTgt spid="26"/>
                                        </p:tgtEl>
                                        <p:attrNameLst>
                                          <p:attrName>style.opacity</p:attrName>
                                        </p:attrNameLst>
                                      </p:cBhvr>
                                      <p:to>
                                        <p:strVal val="0.25"/>
                                      </p:to>
                                    </p:set>
                                    <p:animEffect filter="image" prLst="opacity: 0.25">
                                      <p:cBhvr rctx="IE">
                                        <p:cTn id="28" dur="indefinite"/>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4"/>
                                        </p:tgtEl>
                                        <p:attrNameLst>
                                          <p:attrName>style.opacity</p:attrName>
                                        </p:attrNameLst>
                                      </p:cBhvr>
                                      <p:to>
                                        <p:strVal val="1"/>
                                      </p:to>
                                    </p:set>
                                    <p:animEffect filter="image" prLst="opacity: 1">
                                      <p:cBhvr rctx="IE">
                                        <p:cTn id="33" dur="indefinite"/>
                                        <p:tgtEl>
                                          <p:spTgt spid="4"/>
                                        </p:tgtEl>
                                      </p:cBhvr>
                                    </p:animEffect>
                                  </p:childTnLst>
                                </p:cTn>
                              </p:par>
                              <p:par>
                                <p:cTn id="34" presetID="9" presetClass="emph" presetSubtype="0" grpId="1" nodeType="withEffect">
                                  <p:stCondLst>
                                    <p:cond delay="0"/>
                                  </p:stCondLst>
                                  <p:childTnLst>
                                    <p:set>
                                      <p:cBhvr rctx="PPT">
                                        <p:cTn id="35" dur="indefinite"/>
                                        <p:tgtEl>
                                          <p:spTgt spid="3"/>
                                        </p:tgtEl>
                                        <p:attrNameLst>
                                          <p:attrName>style.opacity</p:attrName>
                                        </p:attrNameLst>
                                      </p:cBhvr>
                                      <p:to>
                                        <p:strVal val="1"/>
                                      </p:to>
                                    </p:set>
                                    <p:animEffect filter="image" prLst="opacity: 1">
                                      <p:cBhvr rctx="IE">
                                        <p:cTn id="36" dur="indefinite"/>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mph" presetSubtype="0" nodeType="clickEffect">
                                  <p:stCondLst>
                                    <p:cond delay="0"/>
                                  </p:stCondLst>
                                  <p:childTnLst>
                                    <p:set>
                                      <p:cBhvr rctx="PPT">
                                        <p:cTn id="40" dur="indefinite"/>
                                        <p:tgtEl>
                                          <p:spTgt spid="11"/>
                                        </p:tgtEl>
                                        <p:attrNameLst>
                                          <p:attrName>style.opacity</p:attrName>
                                        </p:attrNameLst>
                                      </p:cBhvr>
                                      <p:to>
                                        <p:strVal val="1"/>
                                      </p:to>
                                    </p:set>
                                    <p:animEffect filter="image" prLst="opacity: 1">
                                      <p:cBhvr rctx="IE">
                                        <p:cTn id="41" dur="indefinite"/>
                                        <p:tgtEl>
                                          <p:spTgt spid="11"/>
                                        </p:tgtEl>
                                      </p:cBhvr>
                                    </p:animEffect>
                                  </p:childTnLst>
                                </p:cTn>
                              </p:par>
                              <p:par>
                                <p:cTn id="42" presetID="9" presetClass="emph" presetSubtype="0" grpId="1" nodeType="withEffect">
                                  <p:stCondLst>
                                    <p:cond delay="0"/>
                                  </p:stCondLst>
                                  <p:childTnLst>
                                    <p:set>
                                      <p:cBhvr rctx="PPT">
                                        <p:cTn id="43" dur="indefinite"/>
                                        <p:tgtEl>
                                          <p:spTgt spid="10"/>
                                        </p:tgtEl>
                                        <p:attrNameLst>
                                          <p:attrName>style.opacity</p:attrName>
                                        </p:attrNameLst>
                                      </p:cBhvr>
                                      <p:to>
                                        <p:strVal val="1"/>
                                      </p:to>
                                    </p:set>
                                    <p:animEffect filter="image" prLst="opacity: 1">
                                      <p:cBhvr rctx="IE">
                                        <p:cTn id="44" dur="indefinite"/>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mph" presetSubtype="0" grpId="1" nodeType="clickEffect">
                                  <p:stCondLst>
                                    <p:cond delay="0"/>
                                  </p:stCondLst>
                                  <p:childTnLst>
                                    <p:set>
                                      <p:cBhvr rctx="PPT">
                                        <p:cTn id="48" dur="indefinite"/>
                                        <p:tgtEl>
                                          <p:spTgt spid="24"/>
                                        </p:tgtEl>
                                        <p:attrNameLst>
                                          <p:attrName>style.opacity</p:attrName>
                                        </p:attrNameLst>
                                      </p:cBhvr>
                                      <p:to>
                                        <p:strVal val="1"/>
                                      </p:to>
                                    </p:set>
                                    <p:animEffect filter="image" prLst="opacity: 1">
                                      <p:cBhvr rctx="IE">
                                        <p:cTn id="49" dur="indefinite"/>
                                        <p:tgtEl>
                                          <p:spTgt spid="24"/>
                                        </p:tgtEl>
                                      </p:cBhvr>
                                    </p:animEffect>
                                  </p:childTnLst>
                                </p:cTn>
                              </p:par>
                              <p:par>
                                <p:cTn id="50" presetID="9" presetClass="emph" presetSubtype="0" grpId="1" nodeType="withEffect">
                                  <p:stCondLst>
                                    <p:cond delay="0"/>
                                  </p:stCondLst>
                                  <p:childTnLst>
                                    <p:set>
                                      <p:cBhvr rctx="PPT">
                                        <p:cTn id="51" dur="indefinite"/>
                                        <p:tgtEl>
                                          <p:spTgt spid="23"/>
                                        </p:tgtEl>
                                        <p:attrNameLst>
                                          <p:attrName>style.opacity</p:attrName>
                                        </p:attrNameLst>
                                      </p:cBhvr>
                                      <p:to>
                                        <p:strVal val="1"/>
                                      </p:to>
                                    </p:set>
                                    <p:animEffect filter="image" prLst="opacity: 1">
                                      <p:cBhvr rctx="IE">
                                        <p:cTn id="52" dur="indefinite"/>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mph" presetSubtype="0" grpId="1" nodeType="clickEffect">
                                  <p:stCondLst>
                                    <p:cond delay="0"/>
                                  </p:stCondLst>
                                  <p:childTnLst>
                                    <p:set>
                                      <p:cBhvr rctx="PPT">
                                        <p:cTn id="56" dur="indefinite"/>
                                        <p:tgtEl>
                                          <p:spTgt spid="25"/>
                                        </p:tgtEl>
                                        <p:attrNameLst>
                                          <p:attrName>style.opacity</p:attrName>
                                        </p:attrNameLst>
                                      </p:cBhvr>
                                      <p:to>
                                        <p:strVal val="1"/>
                                      </p:to>
                                    </p:set>
                                    <p:animEffect filter="image" prLst="opacity: 1">
                                      <p:cBhvr rctx="IE">
                                        <p:cTn id="57" dur="indefinite"/>
                                        <p:tgtEl>
                                          <p:spTgt spid="25"/>
                                        </p:tgtEl>
                                      </p:cBhvr>
                                    </p:animEffect>
                                  </p:childTnLst>
                                </p:cTn>
                              </p:par>
                              <p:par>
                                <p:cTn id="58" presetID="9" presetClass="emph" presetSubtype="0" grpId="1" nodeType="withEffect">
                                  <p:stCondLst>
                                    <p:cond delay="0"/>
                                  </p:stCondLst>
                                  <p:childTnLst>
                                    <p:set>
                                      <p:cBhvr rctx="PPT">
                                        <p:cTn id="59" dur="indefinite"/>
                                        <p:tgtEl>
                                          <p:spTgt spid="26"/>
                                        </p:tgtEl>
                                        <p:attrNameLst>
                                          <p:attrName>style.opacity</p:attrName>
                                        </p:attrNameLst>
                                      </p:cBhvr>
                                      <p:to>
                                        <p:strVal val="1"/>
                                      </p:to>
                                    </p:set>
                                    <p:animEffect filter="image" prLst="opacity: 1">
                                      <p:cBhvr rctx="IE">
                                        <p:cTn id="60" dur="indefinite"/>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p:bldP spid="10" grpId="1"/>
      <p:bldP spid="23" grpId="0"/>
      <p:bldP spid="23" grpId="1"/>
      <p:bldP spid="24" grpId="0" animBg="1"/>
      <p:bldP spid="24" grpId="1" animBg="1"/>
      <p:bldP spid="25" grpId="0" animBg="1"/>
      <p:bldP spid="25" grpId="1" animBg="1"/>
      <p:bldP spid="26" grpId="0"/>
      <p:bldP spid="2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59"/>
          <p:cNvGrpSpPr/>
          <p:nvPr/>
        </p:nvGrpSpPr>
        <p:grpSpPr>
          <a:xfrm>
            <a:off x="3171826" y="2596864"/>
            <a:ext cx="5514974" cy="1956086"/>
            <a:chOff x="428596" y="1857364"/>
            <a:chExt cx="3929090" cy="1285884"/>
          </a:xfrm>
        </p:grpSpPr>
        <p:sp>
          <p:nvSpPr>
            <p:cNvPr id="5" name="Flussdiagramm: Magnetplattenspeicher 4"/>
            <p:cNvSpPr/>
            <p:nvPr/>
          </p:nvSpPr>
          <p:spPr bwMode="auto">
            <a:xfrm>
              <a:off x="428596" y="1857364"/>
              <a:ext cx="1357322" cy="1285884"/>
            </a:xfrm>
            <a:prstGeom prst="flowChartMagneticDisk">
              <a:avLst/>
            </a:prstGeom>
            <a:ln>
              <a:solidFill>
                <a:schemeClr val="tx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mtClean="0">
                  <a:latin typeface="Segoe Light" charset="0"/>
                </a:rPr>
                <a:t>Database</a:t>
              </a:r>
              <a:endParaRPr lang="en-US">
                <a:latin typeface="Segoe Light" charset="0"/>
              </a:endParaRPr>
            </a:p>
          </p:txBody>
        </p:sp>
        <p:sp>
          <p:nvSpPr>
            <p:cNvPr id="6" name="Rechteck 5"/>
            <p:cNvSpPr/>
            <p:nvPr/>
          </p:nvSpPr>
          <p:spPr bwMode="auto">
            <a:xfrm>
              <a:off x="2909878" y="1981192"/>
              <a:ext cx="1143008" cy="642942"/>
            </a:xfrm>
            <a:prstGeom prst="rect">
              <a:avLst/>
            </a:prstGeom>
            <a:ln>
              <a:solidFill>
                <a:schemeClr val="tx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eaLnBrk="1" latinLnBrk="0" hangingPunct="1">
                <a:lnSpc>
                  <a:spcPct val="100000"/>
                </a:lnSpc>
                <a:buFont typeface="Arial" charset="0"/>
                <a:buNone/>
                <a:tabLst/>
              </a:pPr>
              <a:endParaRPr lang="en-US">
                <a:solidFill>
                  <a:schemeClr val="lt1"/>
                </a:solidFill>
                <a:latin typeface="Segoe Light" charset="0"/>
              </a:endParaRPr>
            </a:p>
          </p:txBody>
        </p:sp>
        <p:sp>
          <p:nvSpPr>
            <p:cNvPr id="7" name="Rechteck 6"/>
            <p:cNvSpPr/>
            <p:nvPr/>
          </p:nvSpPr>
          <p:spPr bwMode="auto">
            <a:xfrm>
              <a:off x="3062278" y="2133592"/>
              <a:ext cx="1143008" cy="642942"/>
            </a:xfrm>
            <a:prstGeom prst="rect">
              <a:avLst/>
            </a:prstGeom>
            <a:ln>
              <a:solidFill>
                <a:schemeClr val="tx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eaLnBrk="1" latinLnBrk="0" hangingPunct="1">
                <a:lnSpc>
                  <a:spcPct val="100000"/>
                </a:lnSpc>
                <a:buFont typeface="Arial" charset="0"/>
                <a:buNone/>
                <a:tabLst/>
              </a:pPr>
              <a:endParaRPr lang="en-US">
                <a:solidFill>
                  <a:schemeClr val="lt1"/>
                </a:solidFill>
                <a:latin typeface="Segoe Light" charset="0"/>
              </a:endParaRPr>
            </a:p>
          </p:txBody>
        </p:sp>
        <p:sp>
          <p:nvSpPr>
            <p:cNvPr id="8" name="Rechteck 7"/>
            <p:cNvSpPr/>
            <p:nvPr/>
          </p:nvSpPr>
          <p:spPr bwMode="auto">
            <a:xfrm>
              <a:off x="3214678" y="2285992"/>
              <a:ext cx="1143008" cy="642942"/>
            </a:xfrm>
            <a:prstGeom prst="rect">
              <a:avLst/>
            </a:prstGeom>
            <a:ln>
              <a:solidFill>
                <a:schemeClr val="tx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eaLnBrk="1" latinLnBrk="0" hangingPunct="1">
                <a:lnSpc>
                  <a:spcPct val="100000"/>
                </a:lnSpc>
                <a:buFont typeface="Arial" charset="0"/>
                <a:buNone/>
                <a:tabLst/>
              </a:pPr>
              <a:r>
                <a:rPr lang="en-US" smtClean="0">
                  <a:solidFill>
                    <a:schemeClr val="lt1"/>
                  </a:solidFill>
                  <a:latin typeface="Segoe Light" charset="0"/>
                </a:rPr>
                <a:t>Data Structures</a:t>
              </a:r>
              <a:endParaRPr lang="en-US">
                <a:solidFill>
                  <a:schemeClr val="lt1"/>
                </a:solidFill>
                <a:latin typeface="Segoe Light" charset="0"/>
              </a:endParaRPr>
            </a:p>
          </p:txBody>
        </p:sp>
        <p:sp>
          <p:nvSpPr>
            <p:cNvPr id="9" name="Pfeil nach links und rechts 8"/>
            <p:cNvSpPr/>
            <p:nvPr/>
          </p:nvSpPr>
          <p:spPr bwMode="auto">
            <a:xfrm>
              <a:off x="1857356" y="2071678"/>
              <a:ext cx="1000132" cy="714380"/>
            </a:xfrm>
            <a:prstGeom prst="leftRightArrow">
              <a:avLst>
                <a:gd name="adj1" fmla="val 52876"/>
                <a:gd name="adj2" fmla="val 31304"/>
              </a:avLst>
            </a:prstGeom>
            <a:ln>
              <a:solidFill>
                <a:schemeClr val="tx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eaLnBrk="1" latinLnBrk="0" hangingPunct="1">
                <a:lnSpc>
                  <a:spcPct val="100000"/>
                </a:lnSpc>
                <a:buFont typeface="Arial" charset="0"/>
                <a:buNone/>
                <a:tabLst/>
              </a:pPr>
              <a:r>
                <a:rPr lang="en-US" smtClean="0">
                  <a:solidFill>
                    <a:schemeClr val="lt1"/>
                  </a:solidFill>
                  <a:latin typeface="Segoe Light" charset="0"/>
                </a:rPr>
                <a:t>Mapping</a:t>
              </a:r>
              <a:endParaRPr lang="en-US">
                <a:solidFill>
                  <a:schemeClr val="lt1"/>
                </a:solidFill>
                <a:latin typeface="Segoe Light" charset="0"/>
              </a:endParaRPr>
            </a:p>
          </p:txBody>
        </p:sp>
      </p:grpSp>
      <p:sp>
        <p:nvSpPr>
          <p:cNvPr id="27" name="Titel 26"/>
          <p:cNvSpPr>
            <a:spLocks noGrp="1"/>
          </p:cNvSpPr>
          <p:nvPr>
            <p:ph type="title"/>
          </p:nvPr>
        </p:nvSpPr>
        <p:spPr/>
        <p:txBody>
          <a:bodyPr/>
          <a:lstStyle/>
          <a:p>
            <a:r>
              <a:rPr lang="de-AT" dirty="0" smtClean="0"/>
              <a:t>Data Model</a:t>
            </a:r>
            <a:endParaRPr lang="de-AT"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19112" y="228600"/>
            <a:ext cx="11149013" cy="609398"/>
          </a:xfrm>
        </p:spPr>
        <p:txBody>
          <a:bodyPr/>
          <a:lstStyle/>
          <a:p>
            <a:r>
              <a:rPr lang="en-US" dirty="0" smtClean="0"/>
              <a:t>Why Bothering? Use an ORM!?</a:t>
            </a:r>
            <a:endParaRPr lang="de-AT" dirty="0"/>
          </a:p>
        </p:txBody>
      </p:sp>
      <p:sp>
        <p:nvSpPr>
          <p:cNvPr id="4" name="Inhaltsplatzhalter 3"/>
          <p:cNvSpPr>
            <a:spLocks noGrp="1"/>
          </p:cNvSpPr>
          <p:nvPr>
            <p:ph sz="half" idx="1"/>
          </p:nvPr>
        </p:nvSpPr>
        <p:spPr>
          <a:xfrm>
            <a:off x="519113" y="1447800"/>
            <a:ext cx="5486400" cy="2973122"/>
          </a:xfrm>
        </p:spPr>
        <p:txBody>
          <a:bodyPr/>
          <a:lstStyle/>
          <a:p>
            <a:r>
              <a:rPr lang="en-US" dirty="0" smtClean="0"/>
              <a:t>Example:</a:t>
            </a:r>
            <a:br>
              <a:rPr lang="en-US" dirty="0" smtClean="0"/>
            </a:br>
            <a:r>
              <a:rPr lang="en-US" dirty="0" smtClean="0"/>
              <a:t>Microsoft‘s Entity Framework</a:t>
            </a:r>
          </a:p>
          <a:p>
            <a:r>
              <a:rPr lang="en-US" dirty="0" smtClean="0"/>
              <a:t>Advantage of EF = </a:t>
            </a:r>
            <a:br>
              <a:rPr lang="en-US" dirty="0" smtClean="0"/>
            </a:br>
            <a:r>
              <a:rPr lang="en-US" dirty="0" smtClean="0"/>
              <a:t>Disadvantage in SaaS scenarios</a:t>
            </a:r>
          </a:p>
          <a:p>
            <a:r>
              <a:rPr lang="en-US" dirty="0" smtClean="0"/>
              <a:t>Type safety through </a:t>
            </a:r>
            <a:br>
              <a:rPr lang="en-US" dirty="0" smtClean="0"/>
            </a:br>
            <a:r>
              <a:rPr lang="en-US" dirty="0" smtClean="0"/>
              <a:t>generated code</a:t>
            </a:r>
          </a:p>
          <a:p>
            <a:r>
              <a:rPr lang="en-US" dirty="0" smtClean="0"/>
              <a:t>Early binding</a:t>
            </a:r>
          </a:p>
        </p:txBody>
      </p:sp>
      <p:sp>
        <p:nvSpPr>
          <p:cNvPr id="5" name="Inhaltsplatzhalter 4"/>
          <p:cNvSpPr>
            <a:spLocks noGrp="1"/>
          </p:cNvSpPr>
          <p:nvPr>
            <p:ph sz="half" idx="2"/>
          </p:nvPr>
        </p:nvSpPr>
        <p:spPr>
          <a:xfrm>
            <a:off x="6181725" y="5048250"/>
            <a:ext cx="5486400" cy="1266825"/>
          </a:xfrm>
        </p:spPr>
        <p:txBody>
          <a:bodyPr/>
          <a:lstStyle/>
          <a:p>
            <a:pPr marL="0" lvl="0" indent="0" algn="ctr">
              <a:buNone/>
            </a:pPr>
            <a:r>
              <a:rPr lang="en-US" kern="0" dirty="0" smtClean="0">
                <a:solidFill>
                  <a:srgbClr val="C00000"/>
                </a:solidFill>
              </a:rPr>
              <a:t>SaaS often means programming against a (partly) unknown data model</a:t>
            </a:r>
          </a:p>
        </p:txBody>
      </p:sp>
      <p:pic>
        <p:nvPicPr>
          <p:cNvPr id="6" name="Inhaltsplatzhalter 7" descr="Lightning.jpg"/>
          <p:cNvPicPr>
            <a:picLocks noChangeAspect="1"/>
          </p:cNvPicPr>
          <p:nvPr/>
        </p:nvPicPr>
        <p:blipFill>
          <a:blip r:embed="rId2" cstate="print"/>
          <a:stretch>
            <a:fillRect/>
          </a:stretch>
        </p:blipFill>
        <p:spPr>
          <a:xfrm>
            <a:off x="6515100" y="1326627"/>
            <a:ext cx="4829175" cy="3219451"/>
          </a:xfrm>
          <a:prstGeom prst="rect">
            <a:avLst/>
          </a:prstGeom>
          <a:ln>
            <a:noFill/>
          </a:ln>
          <a:effectLst>
            <a:outerShdw blurRad="292100" dist="139700" dir="2700000" algn="tl" rotWithShape="0">
              <a:srgbClr val="333333">
                <a:alpha val="65000"/>
              </a:srgbClr>
            </a:outerShdw>
          </a:effectLst>
        </p:spPr>
      </p:pic>
      <p:sp>
        <p:nvSpPr>
          <p:cNvPr id="7" name="Textfeld 6"/>
          <p:cNvSpPr txBox="1"/>
          <p:nvPr/>
        </p:nvSpPr>
        <p:spPr>
          <a:xfrm>
            <a:off x="7421425" y="1333044"/>
            <a:ext cx="3900699" cy="400110"/>
          </a:xfrm>
          <a:prstGeom prst="rect">
            <a:avLst/>
          </a:prstGeom>
          <a:noFill/>
        </p:spPr>
        <p:txBody>
          <a:bodyPr wrap="square" rtlCol="0">
            <a:spAutoFit/>
          </a:bodyPr>
          <a:lstStyle/>
          <a:p>
            <a:pPr algn="r"/>
            <a:r>
              <a:rPr lang="en-US" sz="1000" dirty="0" smtClean="0">
                <a:solidFill>
                  <a:schemeClr val="bg1"/>
                </a:solidFill>
                <a:latin typeface="Segoe Light" charset="0"/>
              </a:rPr>
              <a:t>Under Creative Commons License</a:t>
            </a:r>
            <a:br>
              <a:rPr lang="en-US" sz="1000" dirty="0" smtClean="0">
                <a:solidFill>
                  <a:schemeClr val="bg1"/>
                </a:solidFill>
                <a:latin typeface="Segoe Light" charset="0"/>
              </a:rPr>
            </a:br>
            <a:r>
              <a:rPr lang="en-US" sz="1000" dirty="0" smtClean="0">
                <a:solidFill>
                  <a:schemeClr val="bg1"/>
                </a:solidFill>
                <a:latin typeface="Segoe Light" charset="0"/>
              </a:rPr>
              <a:t>Source: http://www.flickr.com/photos/dullhunk/426622486/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smtClean="0">
                <a:latin typeface="Segoe Light" charset="0"/>
              </a:rPr>
              <a:t>Metadata Management</a:t>
            </a:r>
            <a:endParaRPr lang="en-US" dirty="0">
              <a:latin typeface="Segoe Light" charset="0"/>
            </a:endParaRPr>
          </a:p>
        </p:txBody>
      </p:sp>
      <p:sp>
        <p:nvSpPr>
          <p:cNvPr id="6" name="Rechteck 5"/>
          <p:cNvSpPr/>
          <p:nvPr/>
        </p:nvSpPr>
        <p:spPr bwMode="auto">
          <a:xfrm>
            <a:off x="2308888" y="2145448"/>
            <a:ext cx="2071702" cy="928694"/>
          </a:xfrm>
          <a:prstGeom prst="rect">
            <a:avLst/>
          </a:prstGeom>
          <a:ln>
            <a:solidFill>
              <a:srgbClr val="FFFFFF"/>
            </a:solidFill>
          </a:ln>
        </p:spPr>
        <p:style>
          <a:lnRef idx="0">
            <a:schemeClr val="accent1"/>
          </a:lnRef>
          <a:fillRef idx="3">
            <a:schemeClr val="accent1"/>
          </a:fillRef>
          <a:effectRef idx="3">
            <a:schemeClr val="accent1"/>
          </a:effectRef>
          <a:fontRef idx="minor">
            <a:schemeClr val="lt1"/>
          </a:fontRef>
        </p:style>
        <p:txBody>
          <a:bodyPr rtlCol="0" anchor="ctr"/>
          <a:lstStyle/>
          <a:p>
            <a:pPr marR="0" indent="0" algn="ctr">
              <a:lnSpc>
                <a:spcPct val="100000"/>
              </a:lnSpc>
              <a:buFont typeface="Arial" charset="0"/>
              <a:buNone/>
              <a:tabLst/>
            </a:pPr>
            <a:r>
              <a:rPr lang="en-US" sz="1600" dirty="0" smtClean="0">
                <a:solidFill>
                  <a:schemeClr val="bg1"/>
                </a:solidFill>
                <a:latin typeface="Segoe Light" charset="0"/>
              </a:rPr>
              <a:t>Domain specific Model</a:t>
            </a:r>
            <a:endParaRPr lang="en-US" sz="1600" dirty="0">
              <a:solidFill>
                <a:schemeClr val="bg1"/>
              </a:solidFill>
              <a:latin typeface="Segoe Light" charset="0"/>
            </a:endParaRPr>
          </a:p>
        </p:txBody>
      </p:sp>
      <p:sp>
        <p:nvSpPr>
          <p:cNvPr id="7" name="Flussdiagramm: Magnetplattenspeicher 6"/>
          <p:cNvSpPr/>
          <p:nvPr/>
        </p:nvSpPr>
        <p:spPr bwMode="auto">
          <a:xfrm>
            <a:off x="2308888" y="4145712"/>
            <a:ext cx="2071702" cy="1285884"/>
          </a:xfrm>
          <a:prstGeom prst="flowChartMagneticDisk">
            <a:avLst/>
          </a:prstGeom>
          <a:ln>
            <a:solidFill>
              <a:srgbClr val="FFFFFF"/>
            </a:solidFill>
          </a:ln>
        </p:spPr>
        <p:style>
          <a:lnRef idx="0">
            <a:schemeClr val="accent1"/>
          </a:lnRef>
          <a:fillRef idx="3">
            <a:schemeClr val="accent1"/>
          </a:fillRef>
          <a:effectRef idx="3">
            <a:schemeClr val="accent1"/>
          </a:effectRef>
          <a:fontRef idx="minor">
            <a:schemeClr val="lt1"/>
          </a:fontRef>
        </p:style>
        <p:txBody>
          <a:bodyPr rtlCol="0" anchor="b"/>
          <a:lstStyle/>
          <a:p>
            <a:pPr algn="ctr"/>
            <a:r>
              <a:rPr lang="en-US" sz="1600" dirty="0" smtClean="0">
                <a:solidFill>
                  <a:schemeClr val="bg1"/>
                </a:solidFill>
                <a:latin typeface="Segoe Light" charset="0"/>
              </a:rPr>
              <a:t>Tenant specific Database</a:t>
            </a:r>
            <a:endParaRPr lang="en-US" sz="1600" dirty="0">
              <a:solidFill>
                <a:schemeClr val="bg1"/>
              </a:solidFill>
              <a:latin typeface="Segoe Light" charset="0"/>
            </a:endParaRPr>
          </a:p>
        </p:txBody>
      </p:sp>
      <p:sp>
        <p:nvSpPr>
          <p:cNvPr id="8" name="Pfeil nach unten 7"/>
          <p:cNvSpPr/>
          <p:nvPr/>
        </p:nvSpPr>
        <p:spPr bwMode="auto">
          <a:xfrm>
            <a:off x="2594640" y="3145580"/>
            <a:ext cx="571504" cy="1143008"/>
          </a:xfrm>
          <a:prstGeom prst="down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kumimoji="0" lang="en-US" sz="1200" i="0" u="none" strike="noStrike" cap="none" normalizeH="0" baseline="0" dirty="0" smtClean="0">
                <a:ln>
                  <a:noFill/>
                </a:ln>
                <a:solidFill>
                  <a:schemeClr val="bg1"/>
                </a:solidFill>
                <a:effectLst/>
                <a:latin typeface="Segoe Light" charset="0"/>
              </a:rPr>
              <a:t>Generate</a:t>
            </a:r>
            <a:endParaRPr kumimoji="0" lang="en-US" sz="1200" i="0" u="none" strike="noStrike" cap="none" normalizeH="0" baseline="0" dirty="0">
              <a:ln>
                <a:noFill/>
              </a:ln>
              <a:solidFill>
                <a:schemeClr val="bg1"/>
              </a:solidFill>
              <a:effectLst/>
              <a:latin typeface="Segoe Light" charset="0"/>
            </a:endParaRPr>
          </a:p>
        </p:txBody>
      </p:sp>
      <p:sp>
        <p:nvSpPr>
          <p:cNvPr id="9" name="Rechteck 8"/>
          <p:cNvSpPr/>
          <p:nvPr/>
        </p:nvSpPr>
        <p:spPr bwMode="auto">
          <a:xfrm>
            <a:off x="5737912" y="2145448"/>
            <a:ext cx="1000132" cy="3357586"/>
          </a:xfrm>
          <a:prstGeom prst="rect">
            <a:avLst/>
          </a:prstGeom>
          <a:ln>
            <a:solidFill>
              <a:srgbClr val="FFFFFF"/>
            </a:solidFill>
          </a:ln>
        </p:spPr>
        <p:style>
          <a:lnRef idx="0">
            <a:schemeClr val="accent1"/>
          </a:lnRef>
          <a:fillRef idx="3">
            <a:schemeClr val="accent1"/>
          </a:fillRef>
          <a:effectRef idx="3">
            <a:schemeClr val="accent1"/>
          </a:effectRef>
          <a:fontRef idx="minor">
            <a:schemeClr val="lt1"/>
          </a:fontRef>
        </p:style>
        <p:txBody>
          <a:bodyPr vert="vert" rtlCol="0" anchor="ctr"/>
          <a:lstStyle/>
          <a:p>
            <a:pPr marR="0" indent="0" algn="ctr">
              <a:lnSpc>
                <a:spcPct val="100000"/>
              </a:lnSpc>
              <a:buFont typeface="Arial" charset="0"/>
              <a:buNone/>
              <a:tabLst/>
            </a:pPr>
            <a:r>
              <a:rPr lang="en-US" sz="1600" dirty="0" smtClean="0">
                <a:solidFill>
                  <a:schemeClr val="bg1"/>
                </a:solidFill>
                <a:latin typeface="Segoe Light" charset="0"/>
              </a:rPr>
              <a:t>Domain specific Data Access </a:t>
            </a:r>
            <a:br>
              <a:rPr lang="en-US" sz="1600" dirty="0" smtClean="0">
                <a:solidFill>
                  <a:schemeClr val="bg1"/>
                </a:solidFill>
                <a:latin typeface="Segoe Light" charset="0"/>
              </a:rPr>
            </a:br>
            <a:r>
              <a:rPr lang="en-US" sz="1600" dirty="0" smtClean="0">
                <a:solidFill>
                  <a:schemeClr val="bg1"/>
                </a:solidFill>
                <a:latin typeface="Segoe Light" charset="0"/>
              </a:rPr>
              <a:t>and Query Layer</a:t>
            </a:r>
            <a:endParaRPr lang="en-US" sz="1600" dirty="0">
              <a:solidFill>
                <a:schemeClr val="bg1"/>
              </a:solidFill>
              <a:latin typeface="Segoe Light" charset="0"/>
            </a:endParaRPr>
          </a:p>
        </p:txBody>
      </p:sp>
      <p:sp>
        <p:nvSpPr>
          <p:cNvPr id="10" name="Pfeil nach unten 9"/>
          <p:cNvSpPr/>
          <p:nvPr/>
        </p:nvSpPr>
        <p:spPr bwMode="auto">
          <a:xfrm rot="16200000">
            <a:off x="4809218" y="2074010"/>
            <a:ext cx="571504" cy="1143008"/>
          </a:xfrm>
          <a:prstGeom prst="down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kumimoji="0" lang="en-US" sz="1200" i="0" u="none" strike="noStrike" cap="none" normalizeH="0" baseline="0" dirty="0" smtClean="0">
                <a:ln>
                  <a:noFill/>
                </a:ln>
                <a:solidFill>
                  <a:schemeClr val="bg1"/>
                </a:solidFill>
                <a:effectLst/>
                <a:latin typeface="Segoe Light" charset="0"/>
              </a:rPr>
              <a:t>Controls</a:t>
            </a:r>
            <a:endParaRPr kumimoji="0" lang="en-US" sz="1200" i="0" u="none" strike="noStrike" cap="none" normalizeH="0" baseline="0" dirty="0">
              <a:ln>
                <a:noFill/>
              </a:ln>
              <a:solidFill>
                <a:schemeClr val="bg1"/>
              </a:solidFill>
              <a:effectLst/>
              <a:latin typeface="Segoe Light" charset="0"/>
            </a:endParaRPr>
          </a:p>
        </p:txBody>
      </p:sp>
      <p:sp>
        <p:nvSpPr>
          <p:cNvPr id="11" name="Pfeil nach oben und unten 10"/>
          <p:cNvSpPr/>
          <p:nvPr/>
        </p:nvSpPr>
        <p:spPr bwMode="auto">
          <a:xfrm rot="16200000">
            <a:off x="4830900" y="3917696"/>
            <a:ext cx="484632" cy="1512168"/>
          </a:xfrm>
          <a:prstGeom prst="upDown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vert" wrap="square" lIns="91440" tIns="45720" rIns="91440" bIns="45720" numCol="1" rtlCol="0" anchor="ctr" anchorCtr="0" compatLnSpc="1">
            <a:prstTxWarp prst="textNoShape">
              <a:avLst/>
            </a:prstTxWarp>
          </a:bodyPr>
          <a:lstStyle/>
          <a:p>
            <a:pPr algn="ctr"/>
            <a:r>
              <a:rPr lang="en-US" sz="1200" dirty="0" smtClean="0">
                <a:latin typeface="Segoe Light" charset="0"/>
              </a:rPr>
              <a:t>SQL, ODATA, etc.</a:t>
            </a:r>
            <a:endParaRPr lang="en-US" sz="1200" dirty="0">
              <a:latin typeface="Segoe Light" charset="0"/>
            </a:endParaRPr>
          </a:p>
        </p:txBody>
      </p:sp>
      <p:sp>
        <p:nvSpPr>
          <p:cNvPr id="12" name="Abgerundete rechteckige Legende 11"/>
          <p:cNvSpPr/>
          <p:nvPr/>
        </p:nvSpPr>
        <p:spPr bwMode="auto">
          <a:xfrm>
            <a:off x="4613144" y="5673840"/>
            <a:ext cx="2304256" cy="809212"/>
          </a:xfrm>
          <a:prstGeom prst="wedgeRoundRectCallout">
            <a:avLst>
              <a:gd name="adj1" fmla="val 14814"/>
              <a:gd name="adj2" fmla="val -81098"/>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lang="en-US" sz="1600" dirty="0" smtClean="0">
                <a:latin typeface="Segoe Light" charset="0"/>
              </a:rPr>
              <a:t>Security: Prevent cross-tenant data access</a:t>
            </a:r>
            <a:endParaRPr lang="en-US" sz="1600" dirty="0">
              <a:latin typeface="Segoe Light" charset="0"/>
            </a:endParaRPr>
          </a:p>
        </p:txBody>
      </p:sp>
      <p:sp>
        <p:nvSpPr>
          <p:cNvPr id="13" name="Abgerundete rechteckige Legende 12"/>
          <p:cNvSpPr/>
          <p:nvPr/>
        </p:nvSpPr>
        <p:spPr bwMode="auto">
          <a:xfrm>
            <a:off x="3893064" y="1065328"/>
            <a:ext cx="1872208" cy="792088"/>
          </a:xfrm>
          <a:prstGeom prst="wedgeRoundRectCallout">
            <a:avLst>
              <a:gd name="adj1" fmla="val -47090"/>
              <a:gd name="adj2" fmla="val 98144"/>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lang="en-US" sz="1600" dirty="0" smtClean="0">
                <a:latin typeface="Segoe Light" charset="0"/>
              </a:rPr>
              <a:t>Domain-specific Structure and Logic</a:t>
            </a:r>
            <a:endParaRPr lang="en-US" sz="1600" dirty="0">
              <a:latin typeface="Segoe Light" charset="0"/>
            </a:endParaRPr>
          </a:p>
        </p:txBody>
      </p:sp>
      <p:sp>
        <p:nvSpPr>
          <p:cNvPr id="14" name="Rechteck 13"/>
          <p:cNvSpPr/>
          <p:nvPr/>
        </p:nvSpPr>
        <p:spPr>
          <a:xfrm>
            <a:off x="3438216" y="4582890"/>
            <a:ext cx="720080" cy="288032"/>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050" smtClean="0">
                <a:latin typeface="Segoe Light" charset="0"/>
              </a:rPr>
              <a:t>Metadata</a:t>
            </a:r>
          </a:p>
        </p:txBody>
      </p:sp>
      <p:sp>
        <p:nvSpPr>
          <p:cNvPr id="15" name="Pfeil nach oben und unten 14"/>
          <p:cNvSpPr/>
          <p:nvPr/>
        </p:nvSpPr>
        <p:spPr bwMode="auto">
          <a:xfrm>
            <a:off x="3523334" y="3074142"/>
            <a:ext cx="484632" cy="1580756"/>
          </a:xfrm>
          <a:prstGeom prst="upDown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vert" wrap="square" lIns="91440" tIns="45720" rIns="91440" bIns="45720" numCol="1" rtlCol="0" anchor="ctr" anchorCtr="0" compatLnSpc="1">
            <a:prstTxWarp prst="textNoShape">
              <a:avLst/>
            </a:prstTxWarp>
          </a:bodyPr>
          <a:lstStyle/>
          <a:p>
            <a:pPr algn="ctr"/>
            <a:r>
              <a:rPr lang="en-US" sz="1200" smtClean="0">
                <a:latin typeface="Segoe Light" charset="0"/>
              </a:rPr>
              <a:t>Serialize</a:t>
            </a:r>
            <a:endParaRPr lang="en-US" sz="1200">
              <a:latin typeface="Segoe Light" charset="0"/>
            </a:endParaRPr>
          </a:p>
        </p:txBody>
      </p:sp>
      <p:sp>
        <p:nvSpPr>
          <p:cNvPr id="16" name="Abgerundete rechteckige Legende 15"/>
          <p:cNvSpPr/>
          <p:nvPr/>
        </p:nvSpPr>
        <p:spPr bwMode="auto">
          <a:xfrm>
            <a:off x="3893322" y="1065976"/>
            <a:ext cx="1872208" cy="792088"/>
          </a:xfrm>
          <a:prstGeom prst="wedgeRoundRectCallout">
            <a:avLst>
              <a:gd name="adj1" fmla="val 57511"/>
              <a:gd name="adj2" fmla="val 100068"/>
              <a:gd name="adj3" fmla="val 16667"/>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lang="en-US" sz="1600" dirty="0" smtClean="0">
                <a:latin typeface="Segoe Light" charset="0"/>
              </a:rPr>
              <a:t>Domain-specific Structure and Logic</a:t>
            </a:r>
            <a:endParaRPr lang="en-US" sz="1600" dirty="0">
              <a:latin typeface="Segoe Light" charset="0"/>
            </a:endParaRPr>
          </a:p>
        </p:txBody>
      </p:sp>
      <p:sp>
        <p:nvSpPr>
          <p:cNvPr id="17" name="Rechteck 16"/>
          <p:cNvSpPr/>
          <p:nvPr/>
        </p:nvSpPr>
        <p:spPr bwMode="auto">
          <a:xfrm>
            <a:off x="7781496" y="2145448"/>
            <a:ext cx="1000132" cy="3357586"/>
          </a:xfrm>
          <a:prstGeom prst="rect">
            <a:avLst/>
          </a:prstGeom>
          <a:ln>
            <a:solidFill>
              <a:srgbClr val="FFFFFF"/>
            </a:solidFill>
          </a:ln>
        </p:spPr>
        <p:style>
          <a:lnRef idx="0">
            <a:schemeClr val="accent1"/>
          </a:lnRef>
          <a:fillRef idx="3">
            <a:schemeClr val="accent1"/>
          </a:fillRef>
          <a:effectRef idx="3">
            <a:schemeClr val="accent1"/>
          </a:effectRef>
          <a:fontRef idx="minor">
            <a:schemeClr val="lt1"/>
          </a:fontRef>
        </p:style>
        <p:txBody>
          <a:bodyPr vert="vert" rtlCol="0" anchor="ctr"/>
          <a:lstStyle/>
          <a:p>
            <a:pPr algn="ctr"/>
            <a:r>
              <a:rPr lang="en-US" sz="1600" dirty="0" smtClean="0">
                <a:solidFill>
                  <a:schemeClr val="bg1"/>
                </a:solidFill>
                <a:latin typeface="Segoe Light" charset="0"/>
              </a:rPr>
              <a:t>Application</a:t>
            </a:r>
            <a:endParaRPr lang="en-US" sz="1600" dirty="0">
              <a:solidFill>
                <a:schemeClr val="bg1"/>
              </a:solidFill>
              <a:latin typeface="Segoe Light" charset="0"/>
            </a:endParaRPr>
          </a:p>
        </p:txBody>
      </p:sp>
      <p:sp>
        <p:nvSpPr>
          <p:cNvPr id="18" name="Pfeil nach oben und unten 17"/>
          <p:cNvSpPr/>
          <p:nvPr/>
        </p:nvSpPr>
        <p:spPr bwMode="auto">
          <a:xfrm rot="16200000">
            <a:off x="6999120" y="3379296"/>
            <a:ext cx="484632" cy="936104"/>
          </a:xfrm>
          <a:prstGeom prst="upDown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vert" wrap="square" lIns="91440" tIns="45720" rIns="91440" bIns="45720" numCol="1" rtlCol="0" anchor="ctr" anchorCtr="0" compatLnSpc="1">
            <a:prstTxWarp prst="textNoShape">
              <a:avLst/>
            </a:prstTxWarp>
          </a:bodyPr>
          <a:lstStyle/>
          <a:p>
            <a:pPr algn="ctr"/>
            <a:endParaRPr lang="en-US" sz="1200" dirty="0">
              <a:latin typeface="Segoe Light"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Example: XAML-based Data Model</a:t>
            </a:r>
            <a:endParaRPr lang="en-US" dirty="0"/>
          </a:p>
        </p:txBody>
      </p:sp>
      <p:sp>
        <p:nvSpPr>
          <p:cNvPr id="4" name="Textplatzhalter 3"/>
          <p:cNvSpPr>
            <a:spLocks noGrp="1"/>
          </p:cNvSpPr>
          <p:nvPr>
            <p:ph type="body" sz="quarter" idx="10"/>
          </p:nvPr>
        </p:nvSpPr>
        <p:spPr>
          <a:xfrm>
            <a:off x="519114" y="1800225"/>
            <a:ext cx="11149012" cy="4628858"/>
          </a:xfrm>
        </p:spPr>
        <p:txBody>
          <a:bodyPr/>
          <a:lstStyle/>
          <a:p>
            <a:pPr>
              <a:tabLst>
                <a:tab pos="358775" algn="l"/>
                <a:tab pos="715963" algn="l"/>
                <a:tab pos="1074738" algn="l"/>
                <a:tab pos="1431925" algn="l"/>
                <a:tab pos="1790700" algn="l"/>
                <a:tab pos="2155825" algn="l"/>
              </a:tabLst>
            </a:pPr>
            <a:r>
              <a:rPr lang="en-US" sz="1400" noProof="1" smtClean="0"/>
              <a:t>&lt;</a:t>
            </a:r>
            <a:r>
              <a:rPr lang="en-US" sz="1400" b="1" noProof="1" smtClean="0">
                <a:solidFill>
                  <a:srgbClr val="C00000"/>
                </a:solidFill>
              </a:rPr>
              <a:t>Model</a:t>
            </a:r>
            <a:r>
              <a:rPr lang="en-US" sz="1400" noProof="1" smtClean="0"/>
              <a:t> […]&gt;</a:t>
            </a:r>
          </a:p>
          <a:p>
            <a:pPr>
              <a:tabLst>
                <a:tab pos="358775" algn="l"/>
                <a:tab pos="715963" algn="l"/>
                <a:tab pos="1074738" algn="l"/>
                <a:tab pos="1431925" algn="l"/>
                <a:tab pos="1790700" algn="l"/>
                <a:tab pos="2155825" algn="l"/>
              </a:tabLst>
            </a:pPr>
            <a:r>
              <a:rPr lang="en-US" sz="1400" noProof="1" smtClean="0"/>
              <a:t>	&lt;Model.Entities&gt;</a:t>
            </a:r>
          </a:p>
          <a:p>
            <a:pPr>
              <a:tabLst>
                <a:tab pos="358775" algn="l"/>
                <a:tab pos="715963" algn="l"/>
                <a:tab pos="1074738" algn="l"/>
                <a:tab pos="1431925" algn="l"/>
                <a:tab pos="1790700" algn="l"/>
                <a:tab pos="2155825" algn="l"/>
              </a:tabLst>
            </a:pPr>
            <a:r>
              <a:rPr lang="en-US" sz="1400" noProof="1" smtClean="0"/>
              <a:t>		&lt;</a:t>
            </a:r>
            <a:r>
              <a:rPr lang="en-US" sz="1400" b="1" noProof="1" smtClean="0">
                <a:solidFill>
                  <a:srgbClr val="C00000"/>
                </a:solidFill>
              </a:rPr>
              <a:t>ModelEntity</a:t>
            </a:r>
            <a:r>
              <a:rPr lang="en-US" sz="1400" noProof="1" smtClean="0"/>
              <a:t> Name="Project" SyncBehavior="ModelAndData"&gt;</a:t>
            </a:r>
          </a:p>
          <a:p>
            <a:pPr>
              <a:tabLst>
                <a:tab pos="358775" algn="l"/>
                <a:tab pos="715963" algn="l"/>
                <a:tab pos="1074738" algn="l"/>
                <a:tab pos="1431925" algn="l"/>
                <a:tab pos="1790700" algn="l"/>
                <a:tab pos="2155825" algn="l"/>
              </a:tabLst>
            </a:pPr>
            <a:r>
              <a:rPr lang="en-US" sz="1400" noProof="1" smtClean="0"/>
              <a:t>			&lt;ModelEntity.Properties&gt;</a:t>
            </a:r>
          </a:p>
          <a:p>
            <a:pPr>
              <a:tabLst>
                <a:tab pos="358775" algn="l"/>
                <a:tab pos="715963" algn="l"/>
                <a:tab pos="1074738" algn="l"/>
                <a:tab pos="1431925" algn="l"/>
                <a:tab pos="1790700" algn="l"/>
                <a:tab pos="2155825" algn="l"/>
              </a:tabLst>
            </a:pPr>
            <a:r>
              <a:rPr lang="en-US" sz="1400" noProof="1" smtClean="0"/>
              <a:t>				&lt;</a:t>
            </a:r>
            <a:r>
              <a:rPr lang="en-US" sz="1400" b="1" noProof="1" smtClean="0">
                <a:solidFill>
                  <a:srgbClr val="C00000"/>
                </a:solidFill>
              </a:rPr>
              <a:t>TextProperty</a:t>
            </a:r>
            <a:r>
              <a:rPr lang="en-US" sz="1400" noProof="1" smtClean="0"/>
              <a:t> Name="ProjectName" IsDefaultDisplayProperty="True"/&gt;</a:t>
            </a:r>
          </a:p>
          <a:p>
            <a:pPr>
              <a:tabLst>
                <a:tab pos="358775" algn="l"/>
                <a:tab pos="715963" algn="l"/>
                <a:tab pos="1074738" algn="l"/>
                <a:tab pos="1431925" algn="l"/>
                <a:tab pos="1790700" algn="l"/>
                <a:tab pos="2155825" algn="l"/>
              </a:tabLst>
            </a:pPr>
            <a:r>
              <a:rPr lang="en-US" sz="1400" noProof="1" smtClean="0"/>
              <a:t>				[…]</a:t>
            </a:r>
          </a:p>
          <a:p>
            <a:pPr>
              <a:tabLst>
                <a:tab pos="358775" algn="l"/>
                <a:tab pos="715963" algn="l"/>
                <a:tab pos="1074738" algn="l"/>
                <a:tab pos="1431925" algn="l"/>
                <a:tab pos="1790700" algn="l"/>
                <a:tab pos="2155825" algn="l"/>
              </a:tabLst>
            </a:pPr>
            <a:r>
              <a:rPr lang="en-US" sz="1400" noProof="1" smtClean="0"/>
              <a:t>			&lt;/ModelEntity.Properties&gt;</a:t>
            </a:r>
          </a:p>
          <a:p>
            <a:pPr>
              <a:tabLst>
                <a:tab pos="358775" algn="l"/>
                <a:tab pos="715963" algn="l"/>
                <a:tab pos="1074738" algn="l"/>
                <a:tab pos="1431925" algn="l"/>
                <a:tab pos="1790700" algn="l"/>
                <a:tab pos="2155825" algn="l"/>
              </a:tabLst>
            </a:pPr>
            <a:r>
              <a:rPr lang="en-US" sz="1400" noProof="1" smtClean="0"/>
              <a:t>			&lt;ModelEntity.Relations&gt;</a:t>
            </a:r>
          </a:p>
          <a:p>
            <a:pPr>
              <a:tabLst>
                <a:tab pos="358775" algn="l"/>
                <a:tab pos="715963" algn="l"/>
                <a:tab pos="1074738" algn="l"/>
                <a:tab pos="1431925" algn="l"/>
                <a:tab pos="1790700" algn="l"/>
                <a:tab pos="2155825" algn="l"/>
              </a:tabLst>
            </a:pPr>
            <a:r>
              <a:rPr lang="en-US" sz="1400" noProof="1" smtClean="0"/>
              <a:t>				&lt;</a:t>
            </a:r>
            <a:r>
              <a:rPr lang="en-US" sz="1400" b="1" noProof="1" smtClean="0">
                <a:solidFill>
                  <a:srgbClr val="C00000"/>
                </a:solidFill>
              </a:rPr>
              <a:t>Relation</a:t>
            </a:r>
            <a:r>
              <a:rPr lang="en-US" sz="1400" noProof="1" smtClean="0"/>
              <a:t> Name="CustomerRelation" Target="{ModelRelation Customer}"</a:t>
            </a:r>
          </a:p>
          <a:p>
            <a:pPr>
              <a:tabLst>
                <a:tab pos="358775" algn="l"/>
                <a:tab pos="715963" algn="l"/>
                <a:tab pos="1074738" algn="l"/>
                <a:tab pos="1431925" algn="l"/>
                <a:tab pos="1790700" algn="l"/>
                <a:tab pos="2155825" algn="l"/>
              </a:tabLst>
            </a:pPr>
            <a:r>
              <a:rPr lang="en-US" sz="1400" noProof="1" smtClean="0"/>
              <a:t>					BackReferenceName="Projects" /&gt;</a:t>
            </a:r>
          </a:p>
          <a:p>
            <a:pPr>
              <a:tabLst>
                <a:tab pos="358775" algn="l"/>
                <a:tab pos="715963" algn="l"/>
                <a:tab pos="1074738" algn="l"/>
                <a:tab pos="1431925" algn="l"/>
                <a:tab pos="1790700" algn="l"/>
                <a:tab pos="2155825" algn="l"/>
              </a:tabLst>
            </a:pPr>
            <a:r>
              <a:rPr lang="en-US" sz="1400" noProof="1" smtClean="0"/>
              <a:t>				[…]</a:t>
            </a:r>
          </a:p>
          <a:p>
            <a:pPr>
              <a:tabLst>
                <a:tab pos="358775" algn="l"/>
                <a:tab pos="715963" algn="l"/>
                <a:tab pos="1074738" algn="l"/>
                <a:tab pos="1431925" algn="l"/>
                <a:tab pos="1790700" algn="l"/>
                <a:tab pos="2155825" algn="l"/>
              </a:tabLst>
            </a:pPr>
            <a:r>
              <a:rPr lang="en-US" sz="1400" noProof="1" smtClean="0"/>
              <a:t>			&lt;/ModelEntity.Relations&gt;</a:t>
            </a:r>
          </a:p>
          <a:p>
            <a:pPr>
              <a:tabLst>
                <a:tab pos="358775" algn="l"/>
                <a:tab pos="715963" algn="l"/>
                <a:tab pos="1074738" algn="l"/>
                <a:tab pos="1431925" algn="l"/>
                <a:tab pos="1790700" algn="l"/>
                <a:tab pos="2155825" algn="l"/>
              </a:tabLst>
            </a:pPr>
            <a:r>
              <a:rPr lang="en-US" sz="1400" noProof="1" smtClean="0"/>
              <a:t>			&lt;ModelEntity.ValidationRules&gt;</a:t>
            </a:r>
          </a:p>
          <a:p>
            <a:pPr>
              <a:tabLst>
                <a:tab pos="358775" algn="l"/>
                <a:tab pos="715963" algn="l"/>
                <a:tab pos="1074738" algn="l"/>
                <a:tab pos="1431925" algn="l"/>
                <a:tab pos="1790700" algn="l"/>
                <a:tab pos="2155825" algn="l"/>
              </a:tabLst>
            </a:pPr>
            <a:r>
              <a:rPr lang="en-US" sz="1400" noProof="1" smtClean="0"/>
              <a:t>				&lt;</a:t>
            </a:r>
            <a:r>
              <a:rPr lang="en-US" sz="1400" b="1" noProof="1" smtClean="0">
                <a:solidFill>
                  <a:srgbClr val="C00000"/>
                </a:solidFill>
              </a:rPr>
              <a:t>ValidationRule</a:t>
            </a:r>
            <a:r>
              <a:rPr lang="en-US" sz="1400" noProof="1" smtClean="0"/>
              <a:t> Name="SomeName" Condition=":Iif(Current.ProjectName='Test', True, False)"</a:t>
            </a:r>
          </a:p>
          <a:p>
            <a:pPr>
              <a:tabLst>
                <a:tab pos="358775" algn="l"/>
                <a:tab pos="715963" algn="l"/>
                <a:tab pos="1074738" algn="l"/>
                <a:tab pos="1431925" algn="l"/>
                <a:tab pos="1790700" algn="l"/>
                <a:tab pos="2155825" algn="l"/>
              </a:tabLst>
            </a:pPr>
            <a:r>
              <a:rPr lang="en-US" sz="1400" noProof="1" smtClean="0"/>
              <a:t>					Message="Invalid Projectname"/&gt;</a:t>
            </a:r>
          </a:p>
          <a:p>
            <a:pPr>
              <a:tabLst>
                <a:tab pos="358775" algn="l"/>
                <a:tab pos="715963" algn="l"/>
                <a:tab pos="1074738" algn="l"/>
                <a:tab pos="1431925" algn="l"/>
                <a:tab pos="1790700" algn="l"/>
                <a:tab pos="2155825" algn="l"/>
              </a:tabLst>
            </a:pPr>
            <a:r>
              <a:rPr lang="en-US" sz="1400" noProof="1" smtClean="0"/>
              <a:t>			&lt;/ModelEntity.ValidationRules&gt;</a:t>
            </a:r>
          </a:p>
          <a:p>
            <a:pPr>
              <a:tabLst>
                <a:tab pos="358775" algn="l"/>
                <a:tab pos="715963" algn="l"/>
                <a:tab pos="1074738" algn="l"/>
                <a:tab pos="1431925" algn="l"/>
                <a:tab pos="1790700" algn="l"/>
                <a:tab pos="2155825" algn="l"/>
              </a:tabLst>
            </a:pPr>
            <a:r>
              <a:rPr lang="en-US" sz="1400" noProof="1" smtClean="0"/>
              <a:t>		&lt;/ModelEntity&gt;	</a:t>
            </a:r>
          </a:p>
          <a:p>
            <a:pPr>
              <a:tabLst>
                <a:tab pos="358775" algn="l"/>
                <a:tab pos="715963" algn="l"/>
                <a:tab pos="1074738" algn="l"/>
                <a:tab pos="1431925" algn="l"/>
                <a:tab pos="1790700" algn="l"/>
                <a:tab pos="2155825" algn="l"/>
              </a:tabLst>
            </a:pPr>
            <a:r>
              <a:rPr lang="en-US" sz="1400" noProof="1" smtClean="0"/>
              <a:t>	&lt;/Model.Entities&gt;</a:t>
            </a:r>
          </a:p>
          <a:p>
            <a:pPr>
              <a:tabLst>
                <a:tab pos="358775" algn="l"/>
                <a:tab pos="715963" algn="l"/>
                <a:tab pos="1074738" algn="l"/>
                <a:tab pos="1431925" algn="l"/>
                <a:tab pos="1790700" algn="l"/>
                <a:tab pos="2155825" algn="l"/>
              </a:tabLst>
            </a:pPr>
            <a:r>
              <a:rPr lang="en-US" sz="1400" noProof="1" smtClean="0"/>
              <a:t>&lt;/Model&gt;</a:t>
            </a:r>
            <a:endParaRPr lang="en-US" sz="1400" noProof="1" smtClean="0">
              <a:solidFill>
                <a:schemeClr val="bg1"/>
              </a:solidFill>
            </a:endParaRPr>
          </a:p>
          <a:p>
            <a:endParaRPr lang="en-US" sz="1400" dirty="0" smtClean="0"/>
          </a:p>
          <a:p>
            <a:endParaRPr lang="de-AT" sz="14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2" y="228601"/>
            <a:ext cx="11149013" cy="1107996"/>
          </a:xfrm>
        </p:spPr>
        <p:txBody>
          <a:bodyPr/>
          <a:lstStyle/>
          <a:p>
            <a:r>
              <a:rPr lang="en-US" dirty="0" smtClean="0"/>
              <a:t>One DB Per Tenant – SQL Generation</a:t>
            </a:r>
            <a:br>
              <a:rPr lang="en-US" dirty="0" smtClean="0"/>
            </a:br>
            <a:r>
              <a:rPr lang="en-US" sz="3600" dirty="0" smtClean="0">
                <a:gradFill>
                  <a:gsLst>
                    <a:gs pos="50000">
                      <a:schemeClr val="tx2"/>
                    </a:gs>
                    <a:gs pos="100000">
                      <a:schemeClr val="tx2"/>
                    </a:gs>
                  </a:gsLst>
                  <a:lin ang="5400000" scaled="0"/>
                </a:gradFill>
              </a:rPr>
              <a:t>Generate SQL Using Template Engine (Simplified)</a:t>
            </a:r>
            <a:endParaRPr lang="de-AT" sz="3600" dirty="0" smtClean="0">
              <a:gradFill>
                <a:gsLst>
                  <a:gs pos="50000">
                    <a:schemeClr val="tx2"/>
                  </a:gs>
                  <a:gs pos="100000">
                    <a:schemeClr val="tx2"/>
                  </a:gs>
                </a:gsLst>
                <a:lin ang="5400000" scaled="0"/>
              </a:gradFill>
            </a:endParaRPr>
          </a:p>
        </p:txBody>
      </p:sp>
      <p:sp>
        <p:nvSpPr>
          <p:cNvPr id="3" name="Textplatzhalter 2"/>
          <p:cNvSpPr>
            <a:spLocks noGrp="1"/>
          </p:cNvSpPr>
          <p:nvPr>
            <p:ph type="body" sz="quarter" idx="10"/>
          </p:nvPr>
        </p:nvSpPr>
        <p:spPr>
          <a:xfrm>
            <a:off x="519114" y="1905000"/>
            <a:ext cx="11149012" cy="4776692"/>
          </a:xfrm>
        </p:spPr>
        <p:txBody>
          <a:bodyPr/>
          <a:lstStyle/>
          <a:p>
            <a:r>
              <a:rPr lang="en-US" sz="1600" noProof="1" smtClean="0"/>
              <a:t>group DataModelTemplates;</a:t>
            </a:r>
          </a:p>
          <a:p>
            <a:endParaRPr lang="en-US" sz="1600" noProof="1" smtClean="0"/>
          </a:p>
          <a:p>
            <a:r>
              <a:rPr lang="en-US" sz="1600" noProof="1" smtClean="0"/>
              <a:t>CreateTable(context, entity) ::=</a:t>
            </a:r>
          </a:p>
          <a:p>
            <a:r>
              <a:rPr lang="en-US" sz="1600" noProof="1" smtClean="0"/>
              <a:t>&lt;&lt;</a:t>
            </a:r>
          </a:p>
          <a:p>
            <a:r>
              <a:rPr lang="en-US" sz="1600" noProof="1" smtClean="0"/>
              <a:t>CREATE TABLE </a:t>
            </a:r>
            <a:r>
              <a:rPr lang="en-US" sz="1600" b="1" noProof="1" smtClean="0">
                <a:solidFill>
                  <a:srgbClr val="C00000"/>
                </a:solidFill>
              </a:rPr>
              <a:t>[&lt;context.Tenant&gt;]</a:t>
            </a:r>
            <a:r>
              <a:rPr lang="en-US" sz="1600" noProof="1" smtClean="0"/>
              <a:t>.[&lt;entity.Name&gt;]</a:t>
            </a:r>
          </a:p>
          <a:p>
            <a:r>
              <a:rPr lang="en-US" sz="1600" noProof="1" smtClean="0"/>
              <a:t>(</a:t>
            </a:r>
          </a:p>
          <a:p>
            <a:r>
              <a:rPr lang="en-US" sz="1600" noProof="1" smtClean="0"/>
              <a:t>	</a:t>
            </a:r>
            <a:r>
              <a:rPr lang="en-US" sz="1600" b="1" noProof="1" smtClean="0">
                <a:solidFill>
                  <a:srgbClr val="C00000"/>
                </a:solidFill>
              </a:rPr>
              <a:t>&lt;entity.Name&gt;Uuid uniqueidentifier</a:t>
            </a:r>
            <a:r>
              <a:rPr lang="en-US" sz="1600" noProof="1" smtClean="0"/>
              <a:t> NOT NULL,</a:t>
            </a:r>
          </a:p>
          <a:p>
            <a:r>
              <a:rPr lang="en-US" sz="1600" noProof="1" smtClean="0"/>
              <a:t>	&lt;entity.Properties:{ p | &lt;p:(p.Type.Name)()&gt;}; separator=",\n"&gt;</a:t>
            </a:r>
          </a:p>
          <a:p>
            <a:r>
              <a:rPr lang="en-US" sz="1600" noProof="1" smtClean="0"/>
              <a:t>)</a:t>
            </a:r>
          </a:p>
          <a:p>
            <a:r>
              <a:rPr lang="en-US" sz="1600" noProof="1" smtClean="0"/>
              <a:t>ALTER TABLE [&lt;context.Tenant&gt;].[&lt;entity.Name&gt;] ADD CONSTRAINT</a:t>
            </a:r>
          </a:p>
          <a:p>
            <a:r>
              <a:rPr lang="en-US" sz="1600" noProof="1" smtClean="0"/>
              <a:t>	DF_&lt;entity.Name&gt;_&lt;entity.Name&gt;Uuid DEFAULT newid() FOR &lt;entity.Name&gt;Uuid</a:t>
            </a:r>
          </a:p>
          <a:p>
            <a:endParaRPr lang="en-US" sz="1600" noProof="1" smtClean="0"/>
          </a:p>
          <a:p>
            <a:r>
              <a:rPr lang="en-US" sz="1600" noProof="1" smtClean="0"/>
              <a:t>ALTER TABLE [&lt;context.Tenant&gt;].[&lt;entity.Name&gt;] ADD CONSTRAINT PK_&lt;entity.Name&gt; PRIMARY KEY CLUSTERED ( &lt;entity.Name&gt;Uuid )</a:t>
            </a:r>
          </a:p>
          <a:p>
            <a:r>
              <a:rPr lang="en-US" sz="1600" noProof="1" smtClean="0"/>
              <a:t>&gt;&gt;</a:t>
            </a:r>
          </a:p>
          <a:p>
            <a:endParaRPr lang="en-US" sz="1600" noProof="1" smtClean="0"/>
          </a:p>
          <a:p>
            <a:r>
              <a:rPr lang="en-US" sz="1600" noProof="1" smtClean="0"/>
              <a:t>TextProperty(property) ::= "&lt;property.Name&gt; varchar(50) NULL„</a:t>
            </a:r>
          </a:p>
          <a:p>
            <a:r>
              <a:rPr lang="en-US" sz="1600" noProof="1" smtClean="0"/>
              <a:t>NumericProperty(property) ::= "&lt;property.Name&gt; numeric(18,4) NULL”</a:t>
            </a:r>
            <a:endParaRPr lang="de-AT" sz="1600" dirty="0"/>
          </a:p>
        </p:txBody>
      </p:sp>
      <p:sp>
        <p:nvSpPr>
          <p:cNvPr id="4" name="Abgerundete rechteckige Legende 3"/>
          <p:cNvSpPr/>
          <p:nvPr/>
        </p:nvSpPr>
        <p:spPr bwMode="auto">
          <a:xfrm>
            <a:off x="4579243" y="2162200"/>
            <a:ext cx="1872208" cy="648072"/>
          </a:xfrm>
          <a:prstGeom prst="wedgeRoundRectCallout">
            <a:avLst>
              <a:gd name="adj1" fmla="val -82092"/>
              <a:gd name="adj2" fmla="val 67360"/>
              <a:gd name="adj3" fmla="val 16667"/>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Arial" charset="0"/>
              <a:buNone/>
            </a:pPr>
            <a:r>
              <a:rPr lang="en-US" sz="1600" dirty="0" smtClean="0">
                <a:solidFill>
                  <a:srgbClr val="000000"/>
                </a:solidFill>
              </a:rPr>
              <a:t>Tenant separation</a:t>
            </a:r>
            <a:endParaRPr lang="en-US" sz="1600" dirty="0">
              <a:solidFill>
                <a:srgbClr val="000000"/>
              </a:solidFill>
            </a:endParaRPr>
          </a:p>
        </p:txBody>
      </p:sp>
      <p:sp>
        <p:nvSpPr>
          <p:cNvPr id="5" name="Abgerundete rechteckige Legende 4"/>
          <p:cNvSpPr/>
          <p:nvPr/>
        </p:nvSpPr>
        <p:spPr bwMode="auto">
          <a:xfrm>
            <a:off x="6917035" y="2968005"/>
            <a:ext cx="1872208" cy="648072"/>
          </a:xfrm>
          <a:prstGeom prst="wedgeRoundRectCallout">
            <a:avLst>
              <a:gd name="adj1" fmla="val -80464"/>
              <a:gd name="adj2" fmla="val 42668"/>
              <a:gd name="adj3" fmla="val 16667"/>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Arial" charset="0"/>
              <a:buNone/>
            </a:pPr>
            <a:r>
              <a:rPr lang="en-US" sz="1600" dirty="0" smtClean="0">
                <a:solidFill>
                  <a:srgbClr val="000000"/>
                </a:solidFill>
              </a:rPr>
              <a:t>DB design convention</a:t>
            </a:r>
            <a:endParaRPr lang="en-US" sz="1600" dirty="0">
              <a:solidFill>
                <a:srgbClr val="000000"/>
              </a:solidFill>
            </a:endParaRPr>
          </a:p>
        </p:txBody>
      </p:sp>
    </p:spTree>
    <p:extLst>
      <p:ext uri="{BB962C8B-B14F-4D97-AF65-F5344CB8AC3E}">
        <p14:creationId xmlns:p14="http://schemas.microsoft.com/office/powerpoint/2010/main" val="334461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2" y="228601"/>
            <a:ext cx="11149013" cy="1107996"/>
          </a:xfrm>
        </p:spPr>
        <p:txBody>
          <a:bodyPr/>
          <a:lstStyle/>
          <a:p>
            <a:r>
              <a:rPr lang="en-US" dirty="0" smtClean="0"/>
              <a:t>Data Maintenance</a:t>
            </a:r>
            <a:br>
              <a:rPr lang="en-US" dirty="0" smtClean="0"/>
            </a:br>
            <a:r>
              <a:rPr lang="en-US" sz="3600" dirty="0" smtClean="0">
                <a:gradFill>
                  <a:gsLst>
                    <a:gs pos="50000">
                      <a:schemeClr val="tx2"/>
                    </a:gs>
                    <a:gs pos="100000">
                      <a:schemeClr val="tx2"/>
                    </a:gs>
                  </a:gsLst>
                  <a:lin ang="5400000" scaled="0"/>
                </a:gradFill>
              </a:rPr>
              <a:t>Generate SQL Using Template Engine (Simplified)</a:t>
            </a:r>
            <a:endParaRPr lang="de-AT" sz="3600" dirty="0" smtClean="0">
              <a:gradFill>
                <a:gsLst>
                  <a:gs pos="50000">
                    <a:schemeClr val="tx2"/>
                  </a:gs>
                  <a:gs pos="100000">
                    <a:schemeClr val="tx2"/>
                  </a:gs>
                </a:gsLst>
                <a:lin ang="5400000" scaled="0"/>
              </a:gradFill>
            </a:endParaRPr>
          </a:p>
        </p:txBody>
      </p:sp>
      <p:sp>
        <p:nvSpPr>
          <p:cNvPr id="3" name="Textplatzhalter 2"/>
          <p:cNvSpPr>
            <a:spLocks noGrp="1"/>
          </p:cNvSpPr>
          <p:nvPr>
            <p:ph type="body" sz="quarter" idx="10"/>
          </p:nvPr>
        </p:nvSpPr>
        <p:spPr>
          <a:xfrm>
            <a:off x="519114" y="1905000"/>
            <a:ext cx="11149012" cy="5096780"/>
          </a:xfrm>
        </p:spPr>
        <p:txBody>
          <a:bodyPr/>
          <a:lstStyle/>
          <a:p>
            <a:r>
              <a:rPr lang="en-US" sz="1600" noProof="1" smtClean="0"/>
              <a:t>group DataTemplates;</a:t>
            </a:r>
          </a:p>
          <a:p>
            <a:endParaRPr lang="en-US" sz="1600" noProof="1" smtClean="0"/>
          </a:p>
          <a:p>
            <a:r>
              <a:rPr lang="en-US" sz="1600" noProof="1" smtClean="0"/>
              <a:t>SaveObject(context, object) ::=</a:t>
            </a:r>
          </a:p>
          <a:p>
            <a:r>
              <a:rPr lang="en-US" sz="1600" noProof="1" smtClean="0"/>
              <a:t>&lt;&lt;</a:t>
            </a:r>
          </a:p>
          <a:p>
            <a:r>
              <a:rPr lang="en-US" sz="1600" noProof="1" smtClean="0"/>
              <a:t>&lt;if(object.IsNewEntityObject)&gt;</a:t>
            </a:r>
          </a:p>
          <a:p>
            <a:r>
              <a:rPr lang="en-US" sz="1600" noProof="1" smtClean="0"/>
              <a:t>	insert into </a:t>
            </a:r>
            <a:r>
              <a:rPr lang="en-US" sz="1600" b="1" noProof="1" smtClean="0">
                <a:solidFill>
                  <a:srgbClr val="C00000"/>
                </a:solidFill>
              </a:rPr>
              <a:t>[&lt;context.Tenant&gt;]</a:t>
            </a:r>
            <a:r>
              <a:rPr lang="en-US" sz="1600" noProof="1" smtClean="0"/>
              <a:t>.[&lt;object.Entity.Name&gt;] (</a:t>
            </a:r>
          </a:p>
          <a:p>
            <a:r>
              <a:rPr lang="en-US" sz="1600" noProof="1" smtClean="0"/>
              <a:t>		&lt;object.Entity.Name&gt;Uuid,</a:t>
            </a:r>
          </a:p>
          <a:p>
            <a:r>
              <a:rPr lang="en-US" sz="1600" noProof="1" smtClean="0"/>
              <a:t>		&lt;object.Entity.Properties:{ p | &lt;p.Name&gt;}; separator=", "&gt;</a:t>
            </a:r>
          </a:p>
          <a:p>
            <a:r>
              <a:rPr lang="en-US" sz="1600" noProof="1" smtClean="0"/>
              <a:t>	) values (</a:t>
            </a:r>
          </a:p>
          <a:p>
            <a:r>
              <a:rPr lang="en-US" sz="1600" noProof="1" smtClean="0"/>
              <a:t>		@Uuid,</a:t>
            </a:r>
          </a:p>
          <a:p>
            <a:r>
              <a:rPr lang="en-US" sz="1600" noProof="1" smtClean="0"/>
              <a:t>		&lt;object.Entity.Properties:{ p | @&lt;p.Name&gt;}; separator=", "&gt;</a:t>
            </a:r>
          </a:p>
          <a:p>
            <a:r>
              <a:rPr lang="en-US" sz="1600" noProof="1" smtClean="0"/>
              <a:t>	)</a:t>
            </a:r>
          </a:p>
          <a:p>
            <a:r>
              <a:rPr lang="en-US" sz="1600" noProof="1" smtClean="0"/>
              <a:t>&lt;else&gt;</a:t>
            </a:r>
          </a:p>
          <a:p>
            <a:r>
              <a:rPr lang="en-US" sz="1600" noProof="1" smtClean="0"/>
              <a:t>	update [&lt;context.Tenant&gt;].[&lt;object.Entity.Name&gt;]</a:t>
            </a:r>
          </a:p>
          <a:p>
            <a:r>
              <a:rPr lang="en-US" sz="1600" noProof="1" smtClean="0"/>
              <a:t>	set &lt;object.Entity.Properties:{ p|&lt;p.Name&gt;=@&lt;p.Name&gt;}; separator=", "&gt;</a:t>
            </a:r>
          </a:p>
          <a:p>
            <a:r>
              <a:rPr lang="en-US" sz="1600" noProof="1" smtClean="0"/>
              <a:t>	where &lt;object.Entity.Name&gt;Uuid = @Uuid</a:t>
            </a:r>
          </a:p>
          <a:p>
            <a:r>
              <a:rPr lang="en-US" sz="1600" noProof="1" smtClean="0"/>
              <a:t>&lt;endif&gt;</a:t>
            </a:r>
          </a:p>
          <a:p>
            <a:r>
              <a:rPr lang="en-US" sz="1600" noProof="1" smtClean="0"/>
              <a:t>&gt;&gt;</a:t>
            </a:r>
          </a:p>
          <a:p>
            <a:endParaRPr lang="en-US" sz="1600" dirty="0"/>
          </a:p>
        </p:txBody>
      </p:sp>
      <p:sp>
        <p:nvSpPr>
          <p:cNvPr id="4" name="Abgerundete rechteckige Legende 3"/>
          <p:cNvSpPr/>
          <p:nvPr/>
        </p:nvSpPr>
        <p:spPr bwMode="auto">
          <a:xfrm>
            <a:off x="4950718" y="2457475"/>
            <a:ext cx="1872208" cy="648072"/>
          </a:xfrm>
          <a:prstGeom prst="wedgeRoundRectCallout">
            <a:avLst>
              <a:gd name="adj1" fmla="val -82092"/>
              <a:gd name="adj2" fmla="val 67360"/>
              <a:gd name="adj3" fmla="val 16667"/>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Arial" charset="0"/>
              <a:buNone/>
            </a:pPr>
            <a:r>
              <a:rPr lang="en-US" sz="1600" dirty="0" smtClean="0">
                <a:solidFill>
                  <a:srgbClr val="000000"/>
                </a:solidFill>
              </a:rPr>
              <a:t>Tenant separation</a:t>
            </a:r>
            <a:endParaRPr lang="en-US" sz="1600" dirty="0">
              <a:solidFill>
                <a:srgbClr val="000000"/>
              </a:solidFill>
            </a:endParaRPr>
          </a:p>
        </p:txBody>
      </p:sp>
    </p:spTree>
    <p:extLst>
      <p:ext uri="{BB962C8B-B14F-4D97-AF65-F5344CB8AC3E}">
        <p14:creationId xmlns:p14="http://schemas.microsoft.com/office/powerpoint/2010/main" val="3679592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19112" y="228601"/>
            <a:ext cx="11149013" cy="609398"/>
          </a:xfrm>
        </p:spPr>
        <p:txBody>
          <a:bodyPr/>
          <a:lstStyle/>
          <a:p>
            <a:r>
              <a:rPr lang="en-US" dirty="0" smtClean="0"/>
              <a:t>Combining Strong Type Checking And Extensibility</a:t>
            </a:r>
            <a:endParaRPr lang="de-AT" dirty="0"/>
          </a:p>
        </p:txBody>
      </p:sp>
      <p:sp>
        <p:nvSpPr>
          <p:cNvPr id="5" name="Textplatzhalter 4"/>
          <p:cNvSpPr>
            <a:spLocks noGrp="1"/>
          </p:cNvSpPr>
          <p:nvPr>
            <p:ph type="body" sz="quarter" idx="10"/>
          </p:nvPr>
        </p:nvSpPr>
        <p:spPr>
          <a:xfrm>
            <a:off x="519114" y="1905000"/>
            <a:ext cx="11149012" cy="4696670"/>
          </a:xfrm>
        </p:spPr>
        <p:txBody>
          <a:bodyPr/>
          <a:lstStyle/>
          <a:p>
            <a:pPr>
              <a:tabLst>
                <a:tab pos="358775" algn="l"/>
                <a:tab pos="715963" algn="l"/>
                <a:tab pos="1074738" algn="l"/>
                <a:tab pos="1431925" algn="l"/>
                <a:tab pos="1790700" algn="l"/>
                <a:tab pos="2155825" algn="l"/>
              </a:tabLst>
            </a:pPr>
            <a:r>
              <a:rPr lang="en-US" sz="1400" noProof="1" smtClean="0"/>
              <a:t>[ModelEntityInterface]</a:t>
            </a:r>
          </a:p>
          <a:p>
            <a:pPr>
              <a:tabLst>
                <a:tab pos="358775" algn="l"/>
                <a:tab pos="715963" algn="l"/>
                <a:tab pos="1074738" algn="l"/>
                <a:tab pos="1431925" algn="l"/>
                <a:tab pos="1790700" algn="l"/>
                <a:tab pos="2155825" algn="l"/>
              </a:tabLst>
            </a:pPr>
            <a:r>
              <a:rPr lang="en-US" sz="1400" noProof="1" smtClean="0"/>
              <a:t>public interface IDuration</a:t>
            </a:r>
          </a:p>
          <a:p>
            <a:pPr>
              <a:tabLst>
                <a:tab pos="358775" algn="l"/>
                <a:tab pos="715963" algn="l"/>
                <a:tab pos="1074738" algn="l"/>
                <a:tab pos="1431925" algn="l"/>
                <a:tab pos="1790700" algn="l"/>
                <a:tab pos="2155825" algn="l"/>
              </a:tabLst>
            </a:pPr>
            <a:r>
              <a:rPr lang="en-US" sz="1400" noProof="1" smtClean="0"/>
              <a:t>{</a:t>
            </a:r>
          </a:p>
          <a:p>
            <a:pPr>
              <a:tabLst>
                <a:tab pos="358775" algn="l"/>
                <a:tab pos="715963" algn="l"/>
                <a:tab pos="1074738" algn="l"/>
                <a:tab pos="1431925" algn="l"/>
                <a:tab pos="1790700" algn="l"/>
                <a:tab pos="2155825" algn="l"/>
              </a:tabLst>
            </a:pPr>
            <a:r>
              <a:rPr lang="en-US" sz="1400" noProof="1" smtClean="0"/>
              <a:t>	DateTime BeginTime { get; set; }</a:t>
            </a:r>
          </a:p>
          <a:p>
            <a:pPr>
              <a:tabLst>
                <a:tab pos="358775" algn="l"/>
                <a:tab pos="715963" algn="l"/>
                <a:tab pos="1074738" algn="l"/>
                <a:tab pos="1431925" algn="l"/>
                <a:tab pos="1790700" algn="l"/>
                <a:tab pos="2155825" algn="l"/>
              </a:tabLst>
            </a:pPr>
            <a:r>
              <a:rPr lang="en-US" sz="1400" noProof="1" smtClean="0"/>
              <a:t>	DateTime EndTime { get; set; }</a:t>
            </a:r>
          </a:p>
          <a:p>
            <a:pPr>
              <a:tabLst>
                <a:tab pos="358775" algn="l"/>
                <a:tab pos="715963" algn="l"/>
                <a:tab pos="1074738" algn="l"/>
                <a:tab pos="1431925" algn="l"/>
                <a:tab pos="1790700" algn="l"/>
                <a:tab pos="2155825" algn="l"/>
              </a:tabLst>
            </a:pPr>
            <a:r>
              <a:rPr lang="en-US" sz="1400" noProof="1" smtClean="0"/>
              <a:t>	decimal DurationInHours { get; }</a:t>
            </a:r>
          </a:p>
          <a:p>
            <a:pPr>
              <a:tabLst>
                <a:tab pos="358775" algn="l"/>
                <a:tab pos="715963" algn="l"/>
                <a:tab pos="1074738" algn="l"/>
                <a:tab pos="1431925" algn="l"/>
                <a:tab pos="1790700" algn="l"/>
                <a:tab pos="2155825" algn="l"/>
              </a:tabLst>
            </a:pPr>
            <a:r>
              <a:rPr lang="en-US" sz="1400" noProof="1" smtClean="0"/>
              <a:t>}</a:t>
            </a:r>
          </a:p>
          <a:p>
            <a:pPr>
              <a:tabLst>
                <a:tab pos="358775" algn="l"/>
                <a:tab pos="715963" algn="l"/>
                <a:tab pos="1074738" algn="l"/>
                <a:tab pos="1431925" algn="l"/>
                <a:tab pos="1790700" algn="l"/>
                <a:tab pos="2155825" algn="l"/>
              </a:tabLst>
            </a:pPr>
            <a:r>
              <a:rPr lang="en-US" sz="1400" noProof="1" smtClean="0"/>
              <a:t>[…]</a:t>
            </a:r>
          </a:p>
          <a:p>
            <a:pPr>
              <a:tabLst>
                <a:tab pos="358775" algn="l"/>
                <a:tab pos="715963" algn="l"/>
                <a:tab pos="1074738" algn="l"/>
                <a:tab pos="1431925" algn="l"/>
                <a:tab pos="1790700" algn="l"/>
                <a:tab pos="2155825" algn="l"/>
              </a:tabLst>
            </a:pPr>
            <a:endParaRPr lang="en-US" sz="1400" noProof="1" smtClean="0"/>
          </a:p>
          <a:p>
            <a:pPr>
              <a:tabLst>
                <a:tab pos="358775" algn="l"/>
                <a:tab pos="715963" algn="l"/>
                <a:tab pos="1074738" algn="l"/>
                <a:tab pos="1431925" algn="l"/>
                <a:tab pos="1790700" algn="l"/>
                <a:tab pos="2155825" algn="l"/>
              </a:tabLst>
            </a:pPr>
            <a:r>
              <a:rPr lang="en-US" sz="1400" b="1" noProof="1" smtClean="0">
                <a:solidFill>
                  <a:srgbClr val="C00000"/>
                </a:solidFill>
              </a:rPr>
              <a:t>IDuration</a:t>
            </a:r>
            <a:r>
              <a:rPr lang="en-US" sz="1400" noProof="1" smtClean="0"/>
              <a:t> timesheet = context.Timesheet.CreateEntity&lt;</a:t>
            </a:r>
            <a:r>
              <a:rPr lang="en-US" sz="1400" b="1" noProof="1" smtClean="0">
                <a:solidFill>
                  <a:srgbClr val="C00000"/>
                </a:solidFill>
              </a:rPr>
              <a:t>IDuration</a:t>
            </a:r>
            <a:r>
              <a:rPr lang="en-US" sz="1400" noProof="1" smtClean="0"/>
              <a:t>&gt;();</a:t>
            </a:r>
          </a:p>
          <a:p>
            <a:pPr>
              <a:tabLst>
                <a:tab pos="358775" algn="l"/>
                <a:tab pos="715963" algn="l"/>
                <a:tab pos="1074738" algn="l"/>
                <a:tab pos="1431925" algn="l"/>
                <a:tab pos="1790700" algn="l"/>
                <a:tab pos="2155825" algn="l"/>
              </a:tabLst>
            </a:pPr>
            <a:r>
              <a:rPr lang="en-US" sz="1400" noProof="1" smtClean="0"/>
              <a:t>timesheet.</a:t>
            </a:r>
            <a:r>
              <a:rPr lang="en-US" sz="1400" b="1" noProof="1" smtClean="0">
                <a:solidFill>
                  <a:srgbClr val="C00000"/>
                </a:solidFill>
              </a:rPr>
              <a:t>BeginTime</a:t>
            </a:r>
            <a:r>
              <a:rPr lang="en-US" sz="1400" noProof="1" smtClean="0"/>
              <a:t> = DateTime.Now;</a:t>
            </a:r>
          </a:p>
          <a:p>
            <a:pPr>
              <a:tabLst>
                <a:tab pos="358775" algn="l"/>
                <a:tab pos="715963" algn="l"/>
                <a:tab pos="1074738" algn="l"/>
                <a:tab pos="1431925" algn="l"/>
                <a:tab pos="1790700" algn="l"/>
                <a:tab pos="2155825" algn="l"/>
              </a:tabLst>
            </a:pPr>
            <a:r>
              <a:rPr lang="en-US" sz="1400" noProof="1" smtClean="0"/>
              <a:t>[…]</a:t>
            </a:r>
          </a:p>
          <a:p>
            <a:pPr>
              <a:tabLst>
                <a:tab pos="358775" algn="l"/>
                <a:tab pos="715963" algn="l"/>
                <a:tab pos="1074738" algn="l"/>
                <a:tab pos="1431925" algn="l"/>
                <a:tab pos="1790700" algn="l"/>
                <a:tab pos="2155825" algn="l"/>
              </a:tabLst>
            </a:pPr>
            <a:endParaRPr lang="en-US" sz="1400" noProof="1" smtClean="0"/>
          </a:p>
          <a:p>
            <a:pPr>
              <a:tabLst>
                <a:tab pos="358775" algn="l"/>
                <a:tab pos="715963" algn="l"/>
                <a:tab pos="1074738" algn="l"/>
                <a:tab pos="1431925" algn="l"/>
                <a:tab pos="1790700" algn="l"/>
                <a:tab pos="2155825" algn="l"/>
              </a:tabLst>
            </a:pPr>
            <a:endParaRPr lang="en-US" sz="1400" noProof="1" smtClean="0"/>
          </a:p>
          <a:p>
            <a:pPr>
              <a:tabLst>
                <a:tab pos="358775" algn="l"/>
                <a:tab pos="715963" algn="l"/>
                <a:tab pos="1074738" algn="l"/>
                <a:tab pos="1431925" algn="l"/>
                <a:tab pos="1790700" algn="l"/>
                <a:tab pos="2155825" algn="l"/>
              </a:tabLst>
            </a:pPr>
            <a:endParaRPr lang="en-US" sz="1400" noProof="1" smtClean="0"/>
          </a:p>
          <a:p>
            <a:pPr>
              <a:tabLst>
                <a:tab pos="358775" algn="l"/>
                <a:tab pos="715963" algn="l"/>
                <a:tab pos="1074738" algn="l"/>
                <a:tab pos="1431925" algn="l"/>
                <a:tab pos="1790700" algn="l"/>
                <a:tab pos="2155825" algn="l"/>
              </a:tabLst>
            </a:pPr>
            <a:r>
              <a:rPr lang="en-US" sz="1400" noProof="1" smtClean="0"/>
              <a:t>dynamic timesheet = context.Timesheet.CreateEntity&lt;EntityObject&gt;();</a:t>
            </a:r>
          </a:p>
          <a:p>
            <a:pPr>
              <a:tabLst>
                <a:tab pos="358775" algn="l"/>
                <a:tab pos="715963" algn="l"/>
                <a:tab pos="1074738" algn="l"/>
                <a:tab pos="1431925" algn="l"/>
                <a:tab pos="1790700" algn="l"/>
                <a:tab pos="2155825" algn="l"/>
              </a:tabLst>
            </a:pPr>
            <a:r>
              <a:rPr lang="en-US" sz="1400" noProof="1" smtClean="0"/>
              <a:t>timesheet.</a:t>
            </a:r>
            <a:r>
              <a:rPr lang="en-US" sz="1400" b="1" noProof="1" smtClean="0">
                <a:solidFill>
                  <a:srgbClr val="C00000"/>
                </a:solidFill>
              </a:rPr>
              <a:t>Description</a:t>
            </a:r>
            <a:r>
              <a:rPr lang="en-US" sz="1400" noProof="1" smtClean="0"/>
              <a:t> = "This is a new timesheet!";</a:t>
            </a:r>
          </a:p>
          <a:p>
            <a:pPr>
              <a:tabLst>
                <a:tab pos="358775" algn="l"/>
                <a:tab pos="715963" algn="l"/>
                <a:tab pos="1074738" algn="l"/>
                <a:tab pos="1431925" algn="l"/>
                <a:tab pos="1790700" algn="l"/>
                <a:tab pos="2155825" algn="l"/>
              </a:tabLst>
            </a:pPr>
            <a:r>
              <a:rPr lang="en-US" sz="1400" noProof="1" smtClean="0"/>
              <a:t>[…]</a:t>
            </a:r>
          </a:p>
          <a:p>
            <a:pPr>
              <a:tabLst>
                <a:tab pos="358775" algn="l"/>
                <a:tab pos="715963" algn="l"/>
                <a:tab pos="1074738" algn="l"/>
                <a:tab pos="1431925" algn="l"/>
                <a:tab pos="1790700" algn="l"/>
                <a:tab pos="2155825" algn="l"/>
              </a:tabLst>
            </a:pPr>
            <a:endParaRPr lang="en-US" sz="1400" noProof="1" smtClean="0"/>
          </a:p>
          <a:p>
            <a:endParaRPr lang="de-AT" sz="1400" dirty="0"/>
          </a:p>
        </p:txBody>
      </p:sp>
      <p:sp>
        <p:nvSpPr>
          <p:cNvPr id="6" name="Abgerundete rechteckige Legende 5"/>
          <p:cNvSpPr/>
          <p:nvPr/>
        </p:nvSpPr>
        <p:spPr bwMode="auto">
          <a:xfrm>
            <a:off x="3370337" y="4605238"/>
            <a:ext cx="1872208" cy="648072"/>
          </a:xfrm>
          <a:prstGeom prst="wedgeRoundRectCallout">
            <a:avLst>
              <a:gd name="adj1" fmla="val -121331"/>
              <a:gd name="adj2" fmla="val -66753"/>
              <a:gd name="adj3" fmla="val 16667"/>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lang="en-US" sz="1600" dirty="0" smtClean="0">
                <a:latin typeface="+mj-lt"/>
              </a:rPr>
              <a:t>Strong type </a:t>
            </a:r>
            <a:r>
              <a:rPr lang="en-US" sz="1600" dirty="0">
                <a:latin typeface="+mj-lt"/>
              </a:rPr>
              <a:t>c</a:t>
            </a:r>
            <a:r>
              <a:rPr lang="en-US" sz="1600" dirty="0" smtClean="0">
                <a:latin typeface="+mj-lt"/>
              </a:rPr>
              <a:t>hecking</a:t>
            </a:r>
            <a:endParaRPr lang="en-US" sz="1600" dirty="0">
              <a:latin typeface="+mj-lt"/>
              <a:ea typeface="+mn-ea"/>
            </a:endParaRPr>
          </a:p>
        </p:txBody>
      </p:sp>
      <p:sp>
        <p:nvSpPr>
          <p:cNvPr id="7" name="Abgerundete rechteckige Legende 6"/>
          <p:cNvSpPr/>
          <p:nvPr/>
        </p:nvSpPr>
        <p:spPr bwMode="auto">
          <a:xfrm>
            <a:off x="1511175" y="6134099"/>
            <a:ext cx="2594099" cy="438869"/>
          </a:xfrm>
          <a:prstGeom prst="wedgeRoundRectCallout">
            <a:avLst>
              <a:gd name="adj1" fmla="val -22917"/>
              <a:gd name="adj2" fmla="val -99739"/>
              <a:gd name="adj3" fmla="val 16667"/>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lang="en-US" sz="1600" dirty="0" smtClean="0">
                <a:latin typeface="+mj-lt"/>
              </a:rPr>
              <a:t>Dynamic extension</a:t>
            </a:r>
            <a:endParaRPr lang="en-US" sz="1600" dirty="0">
              <a:latin typeface="+mj-lt"/>
              <a:ea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Tips For Metadata </a:t>
            </a:r>
            <a:r>
              <a:rPr lang="en-US" dirty="0" smtClean="0"/>
              <a:t>Management (1/2)</a:t>
            </a:r>
            <a:endParaRPr lang="en-US" dirty="0"/>
          </a:p>
        </p:txBody>
      </p:sp>
      <p:sp>
        <p:nvSpPr>
          <p:cNvPr id="5" name="Textplatzhalter 4"/>
          <p:cNvSpPr>
            <a:spLocks noGrp="1"/>
          </p:cNvSpPr>
          <p:nvPr>
            <p:ph type="body" sz="quarter" idx="10"/>
          </p:nvPr>
        </p:nvSpPr>
        <p:spPr>
          <a:xfrm>
            <a:off x="519112" y="1447799"/>
            <a:ext cx="11149013" cy="3656386"/>
          </a:xfrm>
        </p:spPr>
        <p:txBody>
          <a:bodyPr/>
          <a:lstStyle/>
          <a:p>
            <a:pPr>
              <a:lnSpc>
                <a:spcPct val="100000"/>
              </a:lnSpc>
            </a:pPr>
            <a:r>
              <a:rPr lang="en-US" dirty="0" smtClean="0"/>
              <a:t>From model to SQL using a template engine</a:t>
            </a:r>
          </a:p>
          <a:p>
            <a:pPr lvl="1">
              <a:lnSpc>
                <a:spcPct val="100000"/>
              </a:lnSpc>
            </a:pPr>
            <a:r>
              <a:rPr lang="en-US" dirty="0" smtClean="0"/>
              <a:t>E.g. we use </a:t>
            </a:r>
            <a:r>
              <a:rPr lang="en-US" dirty="0" err="1" smtClean="0">
                <a:hlinkClick r:id="rId2"/>
              </a:rPr>
              <a:t>StringTemplate</a:t>
            </a:r>
            <a:r>
              <a:rPr lang="en-US" dirty="0" smtClean="0"/>
              <a:t> from </a:t>
            </a:r>
            <a:r>
              <a:rPr lang="en-US" dirty="0" smtClean="0">
                <a:hlinkClick r:id="rId3"/>
              </a:rPr>
              <a:t>ANTLR</a:t>
            </a:r>
            <a:r>
              <a:rPr lang="en-US" dirty="0" smtClean="0"/>
              <a:t> and </a:t>
            </a:r>
            <a:r>
              <a:rPr lang="en-US" dirty="0" smtClean="0">
                <a:hlinkClick r:id="rId4"/>
              </a:rPr>
              <a:t>T4</a:t>
            </a:r>
            <a:r>
              <a:rPr lang="en-US" dirty="0" smtClean="0"/>
              <a:t> from Microsoft</a:t>
            </a:r>
          </a:p>
          <a:p>
            <a:pPr lvl="1"/>
            <a:r>
              <a:rPr lang="en-US" dirty="0" smtClean="0"/>
              <a:t>Support for multiple storage engines easy to implement</a:t>
            </a:r>
          </a:p>
          <a:p>
            <a:pPr lvl="1"/>
            <a:r>
              <a:rPr lang="en-US" dirty="0" smtClean="0"/>
              <a:t>Automate DB design conventions</a:t>
            </a:r>
          </a:p>
          <a:p>
            <a:pPr>
              <a:lnSpc>
                <a:spcPct val="100000"/>
              </a:lnSpc>
            </a:pPr>
            <a:r>
              <a:rPr lang="en-US" dirty="0" smtClean="0"/>
              <a:t>Make model simple by offering domain specific extensions</a:t>
            </a:r>
          </a:p>
          <a:p>
            <a:pPr lvl="1">
              <a:lnSpc>
                <a:spcPct val="100000"/>
              </a:lnSpc>
            </a:pPr>
            <a:r>
              <a:rPr lang="en-US" dirty="0" smtClean="0"/>
              <a:t>E.g. data types, functions, multi language support, etc.</a:t>
            </a:r>
          </a:p>
          <a:p>
            <a:pPr>
              <a:lnSpc>
                <a:spcPct val="100000"/>
              </a:lnSpc>
            </a:pPr>
            <a:r>
              <a:rPr lang="en-US" dirty="0" smtClean="0"/>
              <a:t>Security layer for multi tenancy</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Tips For Metadata Management </a:t>
            </a:r>
            <a:r>
              <a:rPr lang="en-US" dirty="0" smtClean="0"/>
              <a:t>(2/2</a:t>
            </a:r>
            <a:r>
              <a:rPr lang="en-US" dirty="0" smtClean="0"/>
              <a:t>)</a:t>
            </a:r>
            <a:endParaRPr lang="en-US" dirty="0"/>
          </a:p>
        </p:txBody>
      </p:sp>
      <p:sp>
        <p:nvSpPr>
          <p:cNvPr id="5" name="Textplatzhalter 4"/>
          <p:cNvSpPr>
            <a:spLocks noGrp="1"/>
          </p:cNvSpPr>
          <p:nvPr>
            <p:ph type="body" sz="quarter" idx="10"/>
          </p:nvPr>
        </p:nvSpPr>
        <p:spPr>
          <a:xfrm>
            <a:off x="519112" y="1447799"/>
            <a:ext cx="11149013" cy="4838248"/>
          </a:xfrm>
        </p:spPr>
        <p:txBody>
          <a:bodyPr/>
          <a:lstStyle/>
          <a:p>
            <a:r>
              <a:rPr lang="en-US" sz="2800" dirty="0" smtClean="0"/>
              <a:t>Use metadata infrastructure of underlying systems</a:t>
            </a:r>
          </a:p>
          <a:p>
            <a:pPr lvl="1"/>
            <a:r>
              <a:rPr lang="en-US" sz="2400" dirty="0" smtClean="0"/>
              <a:t>E.g. create DB tables instead of name/value pair storage</a:t>
            </a:r>
          </a:p>
          <a:p>
            <a:r>
              <a:rPr lang="en-US" sz="2800" dirty="0" smtClean="0"/>
              <a:t>Dynamic instead of OO</a:t>
            </a:r>
          </a:p>
          <a:p>
            <a:pPr lvl="1"/>
            <a:r>
              <a:rPr lang="en-US" sz="2400" dirty="0" smtClean="0"/>
              <a:t>DLR can build the bridge from OO to dynamic</a:t>
            </a:r>
          </a:p>
          <a:p>
            <a:r>
              <a:rPr lang="en-US" sz="2800" dirty="0" smtClean="0"/>
              <a:t>Use strong type checking wherever possible</a:t>
            </a:r>
          </a:p>
          <a:p>
            <a:pPr lvl="1"/>
            <a:r>
              <a:rPr lang="en-US" sz="2400" dirty="0" smtClean="0"/>
              <a:t>We use interfaces for that</a:t>
            </a:r>
          </a:p>
          <a:p>
            <a:pPr lvl="1"/>
            <a:r>
              <a:rPr lang="en-US" sz="2400" dirty="0" smtClean="0"/>
              <a:t>Semantic validation of model to reduce # of runtime errors</a:t>
            </a:r>
          </a:p>
          <a:p>
            <a:pPr>
              <a:lnSpc>
                <a:spcPct val="100000"/>
              </a:lnSpc>
            </a:pPr>
            <a:r>
              <a:rPr lang="en-US" sz="2800" dirty="0" smtClean="0"/>
              <a:t>XAML is a nice tool to build a XML-based DSL for metadata model</a:t>
            </a:r>
          </a:p>
          <a:p>
            <a:pPr lvl="1">
              <a:lnSpc>
                <a:spcPct val="100000"/>
              </a:lnSpc>
            </a:pPr>
            <a:r>
              <a:rPr lang="en-US" sz="2400" dirty="0" smtClean="0"/>
              <a:t>Better than pure XML: No additional schema</a:t>
            </a:r>
          </a:p>
          <a:p>
            <a:pPr lvl="1">
              <a:lnSpc>
                <a:spcPct val="100000"/>
              </a:lnSpc>
            </a:pPr>
            <a:r>
              <a:rPr lang="en-US" sz="2400" dirty="0" smtClean="0"/>
              <a:t>Better than code: Clear separation between model and logic</a:t>
            </a:r>
          </a:p>
          <a:p>
            <a:endParaRPr lang="de-AT" sz="28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en-US" dirty="0" smtClean="0"/>
              <a:t>Goals</a:t>
            </a:r>
            <a:endParaRPr lang="en-US" dirty="0"/>
          </a:p>
        </p:txBody>
      </p:sp>
      <p:sp>
        <p:nvSpPr>
          <p:cNvPr id="13" name="Textplatzhalter 12"/>
          <p:cNvSpPr>
            <a:spLocks noGrp="1"/>
          </p:cNvSpPr>
          <p:nvPr>
            <p:ph type="body" sz="quarter" idx="10"/>
          </p:nvPr>
        </p:nvSpPr>
        <p:spPr>
          <a:xfrm>
            <a:off x="519112" y="1447799"/>
            <a:ext cx="11149013" cy="3693319"/>
          </a:xfrm>
        </p:spPr>
        <p:txBody>
          <a:bodyPr/>
          <a:lstStyle/>
          <a:p>
            <a:r>
              <a:rPr lang="en-US" dirty="0" smtClean="0">
                <a:solidFill>
                  <a:srgbClr val="FFC000"/>
                </a:solidFill>
                <a:latin typeface="Segoe UI Semibold" pitchFamily="34" charset="0"/>
              </a:rPr>
              <a:t>Why</a:t>
            </a:r>
            <a:r>
              <a:rPr lang="en-US" dirty="0" smtClean="0">
                <a:solidFill>
                  <a:srgbClr val="FFC000"/>
                </a:solidFill>
              </a:rPr>
              <a:t> </a:t>
            </a:r>
            <a:r>
              <a:rPr lang="en-US" dirty="0" smtClean="0"/>
              <a:t>should I care?</a:t>
            </a:r>
          </a:p>
          <a:p>
            <a:r>
              <a:rPr lang="en-US" dirty="0" smtClean="0">
                <a:solidFill>
                  <a:srgbClr val="FFC000"/>
                </a:solidFill>
                <a:latin typeface="Segoe UI Semibold" pitchFamily="34" charset="0"/>
              </a:rPr>
              <a:t>What</a:t>
            </a:r>
            <a:r>
              <a:rPr lang="en-US" dirty="0" smtClean="0">
                <a:solidFill>
                  <a:srgbClr val="FFC000"/>
                </a:solidFill>
              </a:rPr>
              <a:t> </a:t>
            </a:r>
            <a:r>
              <a:rPr lang="en-US" dirty="0" smtClean="0"/>
              <a:t>does multi-tenancy + </a:t>
            </a:r>
            <a:r>
              <a:rPr lang="en-US" dirty="0" err="1" smtClean="0"/>
              <a:t>SaaS</a:t>
            </a:r>
            <a:r>
              <a:rPr lang="en-US" dirty="0" smtClean="0"/>
              <a:t> mean?</a:t>
            </a:r>
          </a:p>
          <a:p>
            <a:r>
              <a:rPr lang="en-US" dirty="0" smtClean="0">
                <a:solidFill>
                  <a:srgbClr val="FFC000"/>
                </a:solidFill>
                <a:latin typeface="Segoe UI Semibold" pitchFamily="34" charset="0"/>
              </a:rPr>
              <a:t>How</a:t>
            </a:r>
            <a:r>
              <a:rPr lang="en-US" dirty="0" smtClean="0">
                <a:solidFill>
                  <a:srgbClr val="FFC000"/>
                </a:solidFill>
              </a:rPr>
              <a:t> </a:t>
            </a:r>
            <a:r>
              <a:rPr lang="en-US" dirty="0" smtClean="0"/>
              <a:t>can the problems be solved?</a:t>
            </a:r>
          </a:p>
          <a:p>
            <a:endParaRPr lang="en-US" dirty="0"/>
          </a:p>
          <a:p>
            <a:endParaRPr lang="en-US" dirty="0" smtClean="0"/>
          </a:p>
          <a:p>
            <a:r>
              <a:rPr lang="en-US" dirty="0" smtClean="0"/>
              <a:t>This is the </a:t>
            </a:r>
            <a:r>
              <a:rPr lang="en-US" dirty="0" smtClean="0">
                <a:solidFill>
                  <a:srgbClr val="FFC000"/>
                </a:solidFill>
                <a:latin typeface="Segoe UI Semibold" pitchFamily="34" charset="0"/>
              </a:rPr>
              <a:t>architecture</a:t>
            </a:r>
            <a:r>
              <a:rPr lang="en-US" dirty="0" smtClean="0"/>
              <a:t> track</a:t>
            </a:r>
          </a:p>
          <a:p>
            <a:r>
              <a:rPr lang="en-US" dirty="0" smtClean="0"/>
              <a:t>This is an </a:t>
            </a:r>
            <a:r>
              <a:rPr lang="en-US" dirty="0" smtClean="0">
                <a:solidFill>
                  <a:srgbClr val="FFC000"/>
                </a:solidFill>
                <a:latin typeface="Segoe UI Semibold" pitchFamily="34" charset="0"/>
              </a:rPr>
              <a:t>interactive </a:t>
            </a:r>
            <a:r>
              <a:rPr lang="en-US" dirty="0" smtClean="0"/>
              <a:t>session</a:t>
            </a:r>
            <a:endParaRPr lang="en-US" dirty="0"/>
          </a:p>
        </p:txBody>
      </p:sp>
    </p:spTree>
    <p:extLst>
      <p:ext uri="{BB962C8B-B14F-4D97-AF65-F5344CB8AC3E}">
        <p14:creationId xmlns:p14="http://schemas.microsoft.com/office/powerpoint/2010/main" val="1949732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5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25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25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animEffect transition="in" filter="fade">
                                      <p:cBhvr>
                                        <p:cTn id="22" dur="250"/>
                                        <p:tgtEl>
                                          <p:spTgt spid="1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animEffect transition="in" filter="fade">
                                      <p:cBhvr>
                                        <p:cTn id="27" dur="25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Yet Another ORM? No!</a:t>
            </a:r>
            <a:endParaRPr lang="de-AT" dirty="0"/>
          </a:p>
        </p:txBody>
      </p:sp>
      <p:sp>
        <p:nvSpPr>
          <p:cNvPr id="5" name="Textplatzhalter 4"/>
          <p:cNvSpPr>
            <a:spLocks noGrp="1"/>
          </p:cNvSpPr>
          <p:nvPr>
            <p:ph type="body" sz="quarter" idx="10"/>
          </p:nvPr>
        </p:nvSpPr>
        <p:spPr>
          <a:xfrm>
            <a:off x="519112" y="1447799"/>
            <a:ext cx="11149013" cy="4487382"/>
          </a:xfrm>
        </p:spPr>
        <p:txBody>
          <a:bodyPr/>
          <a:lstStyle/>
          <a:p>
            <a:r>
              <a:rPr lang="en-US" dirty="0" smtClean="0"/>
              <a:t>Not object oriented</a:t>
            </a:r>
          </a:p>
          <a:p>
            <a:r>
              <a:rPr lang="en-US" dirty="0" smtClean="0"/>
              <a:t>Very domain-specific</a:t>
            </a:r>
          </a:p>
          <a:p>
            <a:pPr lvl="1"/>
            <a:r>
              <a:rPr lang="en-US" dirty="0" smtClean="0"/>
              <a:t>Convention vs. versatile </a:t>
            </a:r>
          </a:p>
          <a:p>
            <a:r>
              <a:rPr lang="en-US" dirty="0" smtClean="0"/>
              <a:t>No code generation</a:t>
            </a:r>
          </a:p>
          <a:p>
            <a:pPr lvl="1"/>
            <a:r>
              <a:rPr lang="en-US" dirty="0" smtClean="0"/>
              <a:t>Duck typing instead of strong type checking at compile time (see also next chapter)</a:t>
            </a:r>
          </a:p>
          <a:p>
            <a:r>
              <a:rPr lang="en-US" dirty="0" smtClean="0"/>
              <a:t>If you do not need a customized data model don‘t do it!</a:t>
            </a:r>
          </a:p>
          <a:p>
            <a:endParaRPr lang="en-US" dirty="0" smtClean="0"/>
          </a:p>
          <a:p>
            <a:endParaRPr lang="de-AT" dirty="0"/>
          </a:p>
        </p:txBody>
      </p:sp>
    </p:spTree>
    <p:extLst>
      <p:ext uri="{BB962C8B-B14F-4D97-AF65-F5344CB8AC3E}">
        <p14:creationId xmlns:p14="http://schemas.microsoft.com/office/powerpoint/2010/main" val="415109337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Tenant Separation (1/2)</a:t>
            </a:r>
            <a:endParaRPr lang="de-AT" dirty="0"/>
          </a:p>
        </p:txBody>
      </p:sp>
      <p:sp>
        <p:nvSpPr>
          <p:cNvPr id="3" name="Textplatzhalter 2"/>
          <p:cNvSpPr>
            <a:spLocks noGrp="1"/>
          </p:cNvSpPr>
          <p:nvPr>
            <p:ph type="body" sz="quarter" idx="10"/>
          </p:nvPr>
        </p:nvSpPr>
        <p:spPr>
          <a:xfrm>
            <a:off x="2390774" y="1447799"/>
            <a:ext cx="9277351" cy="4167295"/>
          </a:xfrm>
        </p:spPr>
        <p:txBody>
          <a:bodyPr/>
          <a:lstStyle/>
          <a:p>
            <a:r>
              <a:rPr lang="en-US" dirty="0" smtClean="0"/>
              <a:t>Virtual or physical server per tenant</a:t>
            </a:r>
          </a:p>
          <a:p>
            <a:pPr lvl="1"/>
            <a:r>
              <a:rPr lang="en-US" dirty="0" smtClean="0"/>
              <a:t>Multi instance instead of multi tenant</a:t>
            </a:r>
          </a:p>
          <a:p>
            <a:endParaRPr lang="en-US" dirty="0" smtClean="0"/>
          </a:p>
          <a:p>
            <a:r>
              <a:rPr lang="en-US" dirty="0" smtClean="0"/>
              <a:t>One DB per tenant</a:t>
            </a:r>
          </a:p>
          <a:p>
            <a:endParaRPr lang="en-US" dirty="0" smtClean="0"/>
          </a:p>
          <a:p>
            <a:r>
              <a:rPr lang="en-US" dirty="0" smtClean="0"/>
              <a:t>Separation using schemas</a:t>
            </a:r>
          </a:p>
          <a:p>
            <a:endParaRPr lang="en-US" dirty="0" smtClean="0"/>
          </a:p>
          <a:p>
            <a:r>
              <a:rPr lang="en-US" dirty="0" smtClean="0"/>
              <a:t>Shared tables</a:t>
            </a:r>
          </a:p>
        </p:txBody>
      </p:sp>
      <p:pic>
        <p:nvPicPr>
          <p:cNvPr id="4" name="Picture 1" descr="C:\temp\IconExperience\iconex_v_bundle_png\iconexperience\v_collections_png\computer_network_security\256x256\shadow\server.png"/>
          <p:cNvPicPr>
            <a:picLocks noChangeAspect="1" noChangeArrowheads="1"/>
          </p:cNvPicPr>
          <p:nvPr/>
        </p:nvPicPr>
        <p:blipFill>
          <a:blip r:embed="rId2" cstate="print"/>
          <a:srcRect/>
          <a:stretch>
            <a:fillRect/>
          </a:stretch>
        </p:blipFill>
        <p:spPr bwMode="auto">
          <a:xfrm>
            <a:off x="380678" y="2859410"/>
            <a:ext cx="792088" cy="792088"/>
          </a:xfrm>
          <a:prstGeom prst="rect">
            <a:avLst/>
          </a:prstGeom>
          <a:noFill/>
        </p:spPr>
      </p:pic>
      <p:pic>
        <p:nvPicPr>
          <p:cNvPr id="5" name="Picture 2" descr="C:\temp\IconExperience\iconex_v_bundle_png\iconexperience\v_collections_png\business_finance_data\256x256\shadow\data.png"/>
          <p:cNvPicPr>
            <a:picLocks noChangeAspect="1" noChangeArrowheads="1"/>
          </p:cNvPicPr>
          <p:nvPr/>
        </p:nvPicPr>
        <p:blipFill>
          <a:blip r:embed="rId3" cstate="print"/>
          <a:srcRect/>
          <a:stretch>
            <a:fillRect/>
          </a:stretch>
        </p:blipFill>
        <p:spPr bwMode="auto">
          <a:xfrm>
            <a:off x="596702" y="3219450"/>
            <a:ext cx="360040" cy="360040"/>
          </a:xfrm>
          <a:prstGeom prst="rect">
            <a:avLst/>
          </a:prstGeom>
          <a:noFill/>
        </p:spPr>
      </p:pic>
      <p:pic>
        <p:nvPicPr>
          <p:cNvPr id="6" name="Picture 2" descr="C:\temp\IconExperience\iconex_v_bundle_png\iconexperience\v_collections_png\business_finance_data\256x256\shadow\data.png"/>
          <p:cNvPicPr>
            <a:picLocks noChangeAspect="1" noChangeArrowheads="1"/>
          </p:cNvPicPr>
          <p:nvPr/>
        </p:nvPicPr>
        <p:blipFill>
          <a:blip r:embed="rId3" cstate="print"/>
          <a:srcRect/>
          <a:stretch>
            <a:fillRect/>
          </a:stretch>
        </p:blipFill>
        <p:spPr bwMode="auto">
          <a:xfrm>
            <a:off x="804342" y="3291458"/>
            <a:ext cx="360040" cy="360040"/>
          </a:xfrm>
          <a:prstGeom prst="rect">
            <a:avLst/>
          </a:prstGeom>
          <a:noFill/>
        </p:spPr>
      </p:pic>
      <p:pic>
        <p:nvPicPr>
          <p:cNvPr id="7" name="Picture 1" descr="C:\temp\IconExperience\iconex_v_bundle_png\iconexperience\v_collections_png\computer_network_security\256x256\shadow\server.png"/>
          <p:cNvPicPr>
            <a:picLocks noChangeAspect="1" noChangeArrowheads="1"/>
          </p:cNvPicPr>
          <p:nvPr/>
        </p:nvPicPr>
        <p:blipFill>
          <a:blip r:embed="rId2" cstate="print"/>
          <a:srcRect/>
          <a:stretch>
            <a:fillRect/>
          </a:stretch>
        </p:blipFill>
        <p:spPr bwMode="auto">
          <a:xfrm>
            <a:off x="956742" y="1203226"/>
            <a:ext cx="792088" cy="792088"/>
          </a:xfrm>
          <a:prstGeom prst="rect">
            <a:avLst/>
          </a:prstGeom>
          <a:noFill/>
        </p:spPr>
      </p:pic>
      <p:pic>
        <p:nvPicPr>
          <p:cNvPr id="8" name="Picture 1" descr="C:\temp\IconExperience\iconex_v_bundle_png\iconexperience\v_collections_png\computer_network_security\256x256\shadow\server.png"/>
          <p:cNvPicPr>
            <a:picLocks noChangeAspect="1" noChangeArrowheads="1"/>
          </p:cNvPicPr>
          <p:nvPr/>
        </p:nvPicPr>
        <p:blipFill>
          <a:blip r:embed="rId2" cstate="print"/>
          <a:srcRect/>
          <a:stretch>
            <a:fillRect/>
          </a:stretch>
        </p:blipFill>
        <p:spPr bwMode="auto">
          <a:xfrm>
            <a:off x="524694" y="1347242"/>
            <a:ext cx="792088" cy="792088"/>
          </a:xfrm>
          <a:prstGeom prst="rect">
            <a:avLst/>
          </a:prstGeom>
          <a:noFill/>
        </p:spPr>
      </p:pic>
      <p:pic>
        <p:nvPicPr>
          <p:cNvPr id="9" name="Picture 1" descr="C:\temp\IconExperience\iconex_v_bundle_png\iconexperience\v_collections_png\computer_network_security\256x256\shadow\server.png"/>
          <p:cNvPicPr>
            <a:picLocks noChangeAspect="1" noChangeArrowheads="1"/>
          </p:cNvPicPr>
          <p:nvPr/>
        </p:nvPicPr>
        <p:blipFill>
          <a:blip r:embed="rId2" cstate="print"/>
          <a:srcRect/>
          <a:stretch>
            <a:fillRect/>
          </a:stretch>
        </p:blipFill>
        <p:spPr bwMode="auto">
          <a:xfrm>
            <a:off x="668710" y="1635274"/>
            <a:ext cx="792088" cy="792088"/>
          </a:xfrm>
          <a:prstGeom prst="rect">
            <a:avLst/>
          </a:prstGeom>
          <a:noFill/>
        </p:spPr>
      </p:pic>
      <p:pic>
        <p:nvPicPr>
          <p:cNvPr id="10" name="Picture 2" descr="C:\temp\IconExperience\iconex_v_bundle_png\iconexperience\v_collections_png\business_finance_data\256x256\shadow\data.png"/>
          <p:cNvPicPr>
            <a:picLocks noChangeAspect="1" noChangeArrowheads="1"/>
          </p:cNvPicPr>
          <p:nvPr/>
        </p:nvPicPr>
        <p:blipFill>
          <a:blip r:embed="rId3" cstate="print"/>
          <a:srcRect/>
          <a:stretch>
            <a:fillRect/>
          </a:stretch>
        </p:blipFill>
        <p:spPr bwMode="auto">
          <a:xfrm>
            <a:off x="668710" y="3435474"/>
            <a:ext cx="360040" cy="360040"/>
          </a:xfrm>
          <a:prstGeom prst="rect">
            <a:avLst/>
          </a:prstGeom>
          <a:noFill/>
        </p:spPr>
      </p:pic>
      <p:pic>
        <p:nvPicPr>
          <p:cNvPr id="11" name="Picture 2" descr="C:\temp\IconExperience\iconex_v_bundle_png\iconexperience\v_collections_png\business_finance_data\256x256\shadow\data.png"/>
          <p:cNvPicPr>
            <a:picLocks noChangeAspect="1" noChangeArrowheads="1"/>
          </p:cNvPicPr>
          <p:nvPr/>
        </p:nvPicPr>
        <p:blipFill>
          <a:blip r:embed="rId3" cstate="print"/>
          <a:srcRect/>
          <a:stretch>
            <a:fillRect/>
          </a:stretch>
        </p:blipFill>
        <p:spPr bwMode="auto">
          <a:xfrm>
            <a:off x="884734" y="3507482"/>
            <a:ext cx="360040" cy="360040"/>
          </a:xfrm>
          <a:prstGeom prst="rect">
            <a:avLst/>
          </a:prstGeom>
          <a:noFill/>
        </p:spPr>
      </p:pic>
      <p:pic>
        <p:nvPicPr>
          <p:cNvPr id="12" name="Picture 1" descr="C:\temp\IconExperience\iconex_v_bundle_png\iconexperience\v_collections_png\computer_network_security\256x256\shadow\server.png"/>
          <p:cNvPicPr>
            <a:picLocks noChangeAspect="1" noChangeArrowheads="1"/>
          </p:cNvPicPr>
          <p:nvPr/>
        </p:nvPicPr>
        <p:blipFill>
          <a:blip r:embed="rId2" cstate="print"/>
          <a:srcRect/>
          <a:stretch>
            <a:fillRect/>
          </a:stretch>
        </p:blipFill>
        <p:spPr bwMode="auto">
          <a:xfrm>
            <a:off x="1172766" y="2859410"/>
            <a:ext cx="792088" cy="792088"/>
          </a:xfrm>
          <a:prstGeom prst="rect">
            <a:avLst/>
          </a:prstGeom>
          <a:noFill/>
        </p:spPr>
      </p:pic>
      <p:pic>
        <p:nvPicPr>
          <p:cNvPr id="13" name="Picture 2" descr="C:\temp\IconExperience\iconex_v_bundle_png\iconexperience\v_collections_png\business_finance_data\256x256\shadow\data.png"/>
          <p:cNvPicPr>
            <a:picLocks noChangeAspect="1" noChangeArrowheads="1"/>
          </p:cNvPicPr>
          <p:nvPr/>
        </p:nvPicPr>
        <p:blipFill>
          <a:blip r:embed="rId3" cstate="print"/>
          <a:srcRect/>
          <a:stretch>
            <a:fillRect/>
          </a:stretch>
        </p:blipFill>
        <p:spPr bwMode="auto">
          <a:xfrm>
            <a:off x="1388790" y="3219450"/>
            <a:ext cx="360040" cy="360040"/>
          </a:xfrm>
          <a:prstGeom prst="rect">
            <a:avLst/>
          </a:prstGeom>
          <a:noFill/>
        </p:spPr>
      </p:pic>
      <p:pic>
        <p:nvPicPr>
          <p:cNvPr id="14" name="Picture 2" descr="C:\temp\IconExperience\iconex_v_bundle_png\iconexperience\v_collections_png\business_finance_data\256x256\shadow\data.png"/>
          <p:cNvPicPr>
            <a:picLocks noChangeAspect="1" noChangeArrowheads="1"/>
          </p:cNvPicPr>
          <p:nvPr/>
        </p:nvPicPr>
        <p:blipFill>
          <a:blip r:embed="rId3" cstate="print"/>
          <a:srcRect/>
          <a:stretch>
            <a:fillRect/>
          </a:stretch>
        </p:blipFill>
        <p:spPr bwMode="auto">
          <a:xfrm>
            <a:off x="1596430" y="3291458"/>
            <a:ext cx="360040" cy="360040"/>
          </a:xfrm>
          <a:prstGeom prst="rect">
            <a:avLst/>
          </a:prstGeom>
          <a:noFill/>
        </p:spPr>
      </p:pic>
      <p:pic>
        <p:nvPicPr>
          <p:cNvPr id="15" name="Picture 2" descr="C:\temp\IconExperience\iconex_v_bundle_png\iconexperience\v_collections_png\business_finance_data\256x256\shadow\data.png"/>
          <p:cNvPicPr>
            <a:picLocks noChangeAspect="1" noChangeArrowheads="1"/>
          </p:cNvPicPr>
          <p:nvPr/>
        </p:nvPicPr>
        <p:blipFill>
          <a:blip r:embed="rId3" cstate="print"/>
          <a:srcRect/>
          <a:stretch>
            <a:fillRect/>
          </a:stretch>
        </p:blipFill>
        <p:spPr bwMode="auto">
          <a:xfrm>
            <a:off x="1460798" y="3435474"/>
            <a:ext cx="360040" cy="360040"/>
          </a:xfrm>
          <a:prstGeom prst="rect">
            <a:avLst/>
          </a:prstGeom>
          <a:noFill/>
        </p:spPr>
      </p:pic>
      <p:pic>
        <p:nvPicPr>
          <p:cNvPr id="16" name="Picture 2" descr="C:\temp\IconExperience\iconex_v_bundle_png\iconexperience\v_collections_png\business_finance_data\256x256\shadow\data.png"/>
          <p:cNvPicPr>
            <a:picLocks noChangeAspect="1" noChangeArrowheads="1"/>
          </p:cNvPicPr>
          <p:nvPr/>
        </p:nvPicPr>
        <p:blipFill>
          <a:blip r:embed="rId3" cstate="print"/>
          <a:srcRect/>
          <a:stretch>
            <a:fillRect/>
          </a:stretch>
        </p:blipFill>
        <p:spPr bwMode="auto">
          <a:xfrm>
            <a:off x="1676822" y="3507482"/>
            <a:ext cx="360040" cy="360040"/>
          </a:xfrm>
          <a:prstGeom prst="rect">
            <a:avLst/>
          </a:prstGeom>
          <a:noFill/>
        </p:spPr>
      </p:pic>
      <p:pic>
        <p:nvPicPr>
          <p:cNvPr id="17" name="Picture 4" descr="C:\temp\IconExperience\iconex_v_bundle_png\iconexperience\v_collections_png\business_finance_data\256x256\shadow\data_table.png"/>
          <p:cNvPicPr>
            <a:picLocks noChangeAspect="1" noChangeArrowheads="1"/>
          </p:cNvPicPr>
          <p:nvPr/>
        </p:nvPicPr>
        <p:blipFill>
          <a:blip r:embed="rId4" cstate="print"/>
          <a:srcRect/>
          <a:stretch>
            <a:fillRect/>
          </a:stretch>
        </p:blipFill>
        <p:spPr bwMode="auto">
          <a:xfrm>
            <a:off x="308670" y="4155554"/>
            <a:ext cx="864096" cy="864096"/>
          </a:xfrm>
          <a:prstGeom prst="rect">
            <a:avLst/>
          </a:prstGeom>
          <a:noFill/>
        </p:spPr>
      </p:pic>
      <p:pic>
        <p:nvPicPr>
          <p:cNvPr id="18" name="Picture 4" descr="C:\temp\IconExperience\iconex_v_bundle_png\iconexperience\v_collections_png\business_finance_data\256x256\shadow\data_table.png"/>
          <p:cNvPicPr>
            <a:picLocks noChangeAspect="1" noChangeArrowheads="1"/>
          </p:cNvPicPr>
          <p:nvPr/>
        </p:nvPicPr>
        <p:blipFill>
          <a:blip r:embed="rId4" cstate="print"/>
          <a:srcRect/>
          <a:stretch>
            <a:fillRect/>
          </a:stretch>
        </p:blipFill>
        <p:spPr bwMode="auto">
          <a:xfrm>
            <a:off x="1028750" y="4155554"/>
            <a:ext cx="864096" cy="864096"/>
          </a:xfrm>
          <a:prstGeom prst="rect">
            <a:avLst/>
          </a:prstGeom>
          <a:noFill/>
        </p:spPr>
      </p:pic>
      <p:pic>
        <p:nvPicPr>
          <p:cNvPr id="19" name="Picture 5" descr="C:\temp\IconExperience\iconex_v_bundle_png\iconexperience\v_collections_png\business_finance_data\256x256\shadow\table_row.png"/>
          <p:cNvPicPr>
            <a:picLocks noChangeAspect="1" noChangeArrowheads="1"/>
          </p:cNvPicPr>
          <p:nvPr/>
        </p:nvPicPr>
        <p:blipFill>
          <a:blip r:embed="rId5" cstate="print"/>
          <a:srcRect/>
          <a:stretch>
            <a:fillRect/>
          </a:stretch>
        </p:blipFill>
        <p:spPr bwMode="auto">
          <a:xfrm>
            <a:off x="452686" y="5379690"/>
            <a:ext cx="648072" cy="648072"/>
          </a:xfrm>
          <a:prstGeom prst="rect">
            <a:avLst/>
          </a:prstGeom>
          <a:noFill/>
        </p:spPr>
      </p:pic>
      <p:pic>
        <p:nvPicPr>
          <p:cNvPr id="20" name="Picture 6" descr="C:\temp\IconExperience\iconex_v_bundle_png\iconexperience\v_collections_png\business_finance_data\256x256\shadow\table_row_after.png"/>
          <p:cNvPicPr>
            <a:picLocks noChangeAspect="1" noChangeArrowheads="1"/>
          </p:cNvPicPr>
          <p:nvPr/>
        </p:nvPicPr>
        <p:blipFill>
          <a:blip r:embed="rId6" cstate="print"/>
          <a:srcRect/>
          <a:stretch>
            <a:fillRect/>
          </a:stretch>
        </p:blipFill>
        <p:spPr bwMode="auto">
          <a:xfrm>
            <a:off x="1172766" y="5307682"/>
            <a:ext cx="648072" cy="648072"/>
          </a:xfrm>
          <a:prstGeom prst="rect">
            <a:avLst/>
          </a:prstGeom>
          <a:noFill/>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Tenant Separation (2/2)</a:t>
            </a:r>
            <a:endParaRPr lang="de-AT" dirty="0"/>
          </a:p>
        </p:txBody>
      </p:sp>
      <p:sp>
        <p:nvSpPr>
          <p:cNvPr id="3" name="Textplatzhalter 2"/>
          <p:cNvSpPr>
            <a:spLocks noGrp="1"/>
          </p:cNvSpPr>
          <p:nvPr>
            <p:ph type="body" sz="quarter" idx="10"/>
          </p:nvPr>
        </p:nvSpPr>
        <p:spPr>
          <a:xfrm>
            <a:off x="519112" y="1447799"/>
            <a:ext cx="11149013" cy="4585871"/>
          </a:xfrm>
        </p:spPr>
        <p:txBody>
          <a:bodyPr/>
          <a:lstStyle/>
          <a:p>
            <a:r>
              <a:rPr lang="en-US" sz="2800" dirty="0" smtClean="0"/>
              <a:t>One DB per tenant</a:t>
            </a:r>
          </a:p>
          <a:p>
            <a:pPr lvl="1">
              <a:buFont typeface="Symbol" pitchFamily="18" charset="2"/>
              <a:buChar char="-"/>
            </a:pPr>
            <a:r>
              <a:rPr lang="en-US" sz="2400" dirty="0" smtClean="0"/>
              <a:t>Overhead for small tenants</a:t>
            </a:r>
          </a:p>
          <a:p>
            <a:pPr lvl="1">
              <a:buFont typeface="Arial" pitchFamily="34" charset="0"/>
              <a:buChar char="+"/>
            </a:pPr>
            <a:r>
              <a:rPr lang="en-US" sz="2400" dirty="0" smtClean="0"/>
              <a:t>Strict separation of tenants</a:t>
            </a:r>
          </a:p>
          <a:p>
            <a:r>
              <a:rPr lang="en-US" sz="2800" dirty="0" smtClean="0"/>
              <a:t>Separation using schemas</a:t>
            </a:r>
          </a:p>
          <a:p>
            <a:pPr lvl="1">
              <a:buFont typeface="Symbol" pitchFamily="18" charset="2"/>
              <a:buChar char="-"/>
            </a:pPr>
            <a:r>
              <a:rPr lang="en-US" sz="2400" dirty="0" smtClean="0"/>
              <a:t>Backup/restore is harder</a:t>
            </a:r>
          </a:p>
          <a:p>
            <a:pPr lvl="1">
              <a:buFont typeface="Arial" pitchFamily="34" charset="0"/>
              <a:buChar char="+"/>
            </a:pPr>
            <a:r>
              <a:rPr lang="en-US" sz="2400" dirty="0" smtClean="0"/>
              <a:t>Authorization easy to set up</a:t>
            </a:r>
          </a:p>
          <a:p>
            <a:pPr lvl="1">
              <a:buFont typeface="Arial" pitchFamily="34" charset="0"/>
              <a:buChar char="+"/>
            </a:pPr>
            <a:r>
              <a:rPr lang="en-US" sz="2400" dirty="0" smtClean="0"/>
              <a:t>DB sharing can help to efficiently handle small tenants</a:t>
            </a:r>
          </a:p>
          <a:p>
            <a:r>
              <a:rPr lang="en-US" sz="2800" dirty="0" smtClean="0"/>
              <a:t>Shared tables</a:t>
            </a:r>
          </a:p>
          <a:p>
            <a:pPr lvl="1">
              <a:buFont typeface="Symbol" pitchFamily="18" charset="2"/>
              <a:buChar char="-"/>
            </a:pPr>
            <a:r>
              <a:rPr lang="en-US" sz="2400" dirty="0" smtClean="0"/>
              <a:t>Development effort</a:t>
            </a:r>
          </a:p>
          <a:p>
            <a:pPr lvl="1">
              <a:buFont typeface="Symbol" pitchFamily="18" charset="2"/>
              <a:buChar char="-"/>
            </a:pPr>
            <a:r>
              <a:rPr lang="en-US" sz="2400" dirty="0" smtClean="0"/>
              <a:t>Authorization has to be implemented manually</a:t>
            </a:r>
          </a:p>
          <a:p>
            <a:pPr lvl="1">
              <a:buFont typeface="Arial" pitchFamily="34" charset="0"/>
              <a:buChar char="+"/>
            </a:pPr>
            <a:r>
              <a:rPr lang="en-US" sz="2400" dirty="0" smtClean="0"/>
              <a:t>Can be efficient if tenants have identical/similar data structures</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Designing The Tenants’ Databases</a:t>
            </a:r>
            <a:endParaRPr lang="de-AT" dirty="0"/>
          </a:p>
        </p:txBody>
      </p:sp>
      <p:sp>
        <p:nvSpPr>
          <p:cNvPr id="3" name="Textplatzhalter 2"/>
          <p:cNvSpPr>
            <a:spLocks noGrp="1"/>
          </p:cNvSpPr>
          <p:nvPr>
            <p:ph type="body" sz="quarter" idx="10"/>
          </p:nvPr>
        </p:nvSpPr>
        <p:spPr>
          <a:xfrm>
            <a:off x="519112" y="1447799"/>
            <a:ext cx="11149013" cy="4801314"/>
          </a:xfrm>
        </p:spPr>
        <p:txBody>
          <a:bodyPr/>
          <a:lstStyle/>
          <a:p>
            <a:r>
              <a:rPr lang="en-US" sz="2400" dirty="0" smtClean="0"/>
              <a:t>Structurally identical DB for all tenants</a:t>
            </a:r>
          </a:p>
          <a:p>
            <a:pPr lvl="1"/>
            <a:r>
              <a:rPr lang="en-US" sz="2000" dirty="0" smtClean="0"/>
              <a:t>Key/value pair storage</a:t>
            </a:r>
          </a:p>
          <a:p>
            <a:pPr lvl="2"/>
            <a:r>
              <a:rPr lang="en-US" sz="1800" dirty="0" smtClean="0"/>
              <a:t>Implements a database inside a database</a:t>
            </a:r>
          </a:p>
          <a:p>
            <a:pPr lvl="1"/>
            <a:r>
              <a:rPr lang="en-US" sz="2000" dirty="0" smtClean="0"/>
              <a:t>Use XML/BLOBS for customizations</a:t>
            </a:r>
          </a:p>
          <a:p>
            <a:pPr lvl="2"/>
            <a:r>
              <a:rPr lang="en-US" sz="1800" dirty="0" smtClean="0"/>
              <a:t>Hard to maintain and query</a:t>
            </a:r>
          </a:p>
          <a:p>
            <a:pPr lvl="1"/>
            <a:r>
              <a:rPr lang="en-US" sz="2000" dirty="0" smtClean="0"/>
              <a:t>Reserved fields</a:t>
            </a:r>
          </a:p>
          <a:p>
            <a:pPr lvl="2"/>
            <a:r>
              <a:rPr lang="en-US" sz="1800" dirty="0" smtClean="0"/>
              <a:t>Limited customization possibilities</a:t>
            </a:r>
          </a:p>
          <a:p>
            <a:pPr lvl="2"/>
            <a:r>
              <a:rPr lang="en-US" sz="1800" dirty="0" smtClean="0"/>
              <a:t>Inefficient (with regards to storage)</a:t>
            </a:r>
          </a:p>
          <a:p>
            <a:r>
              <a:rPr lang="en-US" sz="2400" dirty="0" smtClean="0"/>
              <a:t>Change DB structure on the fly</a:t>
            </a:r>
          </a:p>
          <a:p>
            <a:pPr lvl="1"/>
            <a:r>
              <a:rPr lang="en-US" sz="2000" dirty="0" smtClean="0"/>
              <a:t>Uses capabilities of the underlying storage</a:t>
            </a:r>
          </a:p>
          <a:p>
            <a:pPr lvl="1"/>
            <a:r>
              <a:rPr lang="en-US" sz="2000" dirty="0" smtClean="0"/>
              <a:t>Open for the use of e.g. standard query tools</a:t>
            </a:r>
          </a:p>
          <a:p>
            <a:pPr lvl="1"/>
            <a:r>
              <a:rPr lang="en-US" sz="2000" dirty="0" smtClean="0"/>
              <a:t>Self-describing</a:t>
            </a:r>
          </a:p>
          <a:p>
            <a:pPr lvl="2"/>
            <a:r>
              <a:rPr lang="en-US" sz="1800" dirty="0" smtClean="0"/>
              <a:t>Parts of the model are inside the storage engine</a:t>
            </a:r>
          </a:p>
          <a:p>
            <a:endParaRPr lang="de-AT" sz="2400" dirty="0"/>
          </a:p>
        </p:txBody>
      </p:sp>
      <p:sp>
        <p:nvSpPr>
          <p:cNvPr id="4" name="Abgerundete rechteckige Legende 3"/>
          <p:cNvSpPr/>
          <p:nvPr/>
        </p:nvSpPr>
        <p:spPr bwMode="auto">
          <a:xfrm>
            <a:off x="5796136" y="3717032"/>
            <a:ext cx="1872208" cy="648072"/>
          </a:xfrm>
          <a:prstGeom prst="wedgeRoundRectCallout">
            <a:avLst>
              <a:gd name="adj1" fmla="val -92776"/>
              <a:gd name="adj2" fmla="val 32086"/>
              <a:gd name="adj3" fmla="val 16667"/>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lang="en-US" sz="1600" dirty="0" smtClean="0">
                <a:latin typeface="Segoe Light" charset="0"/>
              </a:rPr>
              <a:t>This is what we do at time cockpit</a:t>
            </a:r>
            <a:endParaRPr lang="en-US" sz="1600" dirty="0">
              <a:latin typeface="Segoe Light" charset="0"/>
            </a:endParaRPr>
          </a:p>
        </p:txBody>
      </p:sp>
      <p:sp>
        <p:nvSpPr>
          <p:cNvPr id="5" name="Abgerundete rechteckige Legende 4"/>
          <p:cNvSpPr/>
          <p:nvPr/>
        </p:nvSpPr>
        <p:spPr bwMode="auto">
          <a:xfrm>
            <a:off x="5966816" y="1832248"/>
            <a:ext cx="2491383" cy="1008112"/>
          </a:xfrm>
          <a:prstGeom prst="wedgeRoundRectCallout">
            <a:avLst>
              <a:gd name="adj1" fmla="val -78517"/>
              <a:gd name="adj2" fmla="val 27561"/>
              <a:gd name="adj3" fmla="val 16667"/>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lang="en-US" sz="1600" dirty="0" smtClean="0">
                <a:latin typeface="Segoe Light" charset="0"/>
              </a:rPr>
              <a:t>This is what we use to simplify metadata repository structure</a:t>
            </a:r>
            <a:endParaRPr lang="en-US" sz="1600" dirty="0">
              <a:latin typeface="Segoe Light"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Processes And Logic</a:t>
            </a:r>
            <a:endParaRPr lang="en-US" dirty="0"/>
          </a:p>
        </p:txBody>
      </p:sp>
      <p:sp>
        <p:nvSpPr>
          <p:cNvPr id="5" name="Textfeld 4"/>
          <p:cNvSpPr txBox="1"/>
          <p:nvPr/>
        </p:nvSpPr>
        <p:spPr>
          <a:xfrm>
            <a:off x="2489126" y="4316338"/>
            <a:ext cx="3500462" cy="400110"/>
          </a:xfrm>
          <a:prstGeom prst="rect">
            <a:avLst/>
          </a:prstGeom>
          <a:noFill/>
        </p:spPr>
        <p:txBody>
          <a:bodyPr wrap="square" rtlCol="0">
            <a:spAutoFit/>
          </a:bodyPr>
          <a:lstStyle/>
          <a:p>
            <a:pPr algn="ctr"/>
            <a:r>
              <a:rPr lang="en-US" sz="2000" smtClean="0">
                <a:solidFill>
                  <a:schemeClr val="tx1"/>
                </a:solidFill>
                <a:latin typeface="+mj-lt"/>
                <a:ea typeface="+mn-ea"/>
              </a:rPr>
              <a:t>Business Processes and Logic</a:t>
            </a:r>
          </a:p>
        </p:txBody>
      </p:sp>
      <p:grpSp>
        <p:nvGrpSpPr>
          <p:cNvPr id="6" name="Gruppieren 60"/>
          <p:cNvGrpSpPr/>
          <p:nvPr/>
        </p:nvGrpSpPr>
        <p:grpSpPr>
          <a:xfrm>
            <a:off x="2917754" y="2442950"/>
            <a:ext cx="2714644" cy="1730512"/>
            <a:chOff x="5572132" y="1214422"/>
            <a:chExt cx="2714644" cy="1730512"/>
          </a:xfrm>
        </p:grpSpPr>
        <p:sp>
          <p:nvSpPr>
            <p:cNvPr id="7" name="Flussdiagramm: Vordefinierter Prozess 6"/>
            <p:cNvSpPr/>
            <p:nvPr/>
          </p:nvSpPr>
          <p:spPr bwMode="auto">
            <a:xfrm>
              <a:off x="5572132" y="1928802"/>
              <a:ext cx="1000132" cy="571504"/>
            </a:xfrm>
            <a:prstGeom prst="flowChartPredefined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endParaRPr lang="en-US" sz="1400">
                <a:solidFill>
                  <a:schemeClr val="lt1"/>
                </a:solidFill>
                <a:latin typeface="+mj-lt"/>
                <a:ea typeface="+mn-ea"/>
              </a:endParaRPr>
            </a:p>
          </p:txBody>
        </p:sp>
        <p:sp>
          <p:nvSpPr>
            <p:cNvPr id="8" name="Flussdiagramm: Grenzstelle 7"/>
            <p:cNvSpPr/>
            <p:nvPr/>
          </p:nvSpPr>
          <p:spPr bwMode="auto">
            <a:xfrm>
              <a:off x="7286644" y="1214422"/>
              <a:ext cx="500066" cy="301752"/>
            </a:xfrm>
            <a:prstGeom prst="flowChartTerminator">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eaLnBrk="1" latinLnBrk="0" hangingPunct="1">
                <a:lnSpc>
                  <a:spcPct val="100000"/>
                </a:lnSpc>
                <a:buFont typeface="Arial" charset="0"/>
                <a:buNone/>
                <a:tabLst/>
              </a:pPr>
              <a:endParaRPr lang="en-US" sz="1400">
                <a:solidFill>
                  <a:schemeClr val="lt1"/>
                </a:solidFill>
                <a:latin typeface="+mj-lt"/>
                <a:ea typeface="+mn-ea"/>
              </a:endParaRPr>
            </a:p>
          </p:txBody>
        </p:sp>
        <p:sp>
          <p:nvSpPr>
            <p:cNvPr id="9" name="Flussdiagramm: Verzweigung 8"/>
            <p:cNvSpPr/>
            <p:nvPr/>
          </p:nvSpPr>
          <p:spPr bwMode="auto">
            <a:xfrm>
              <a:off x="7215206" y="1643050"/>
              <a:ext cx="642942" cy="357190"/>
            </a:xfrm>
            <a:prstGeom prst="flowChartDecisio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endParaRPr lang="en-US" sz="1400">
                <a:solidFill>
                  <a:schemeClr val="lt1"/>
                </a:solidFill>
                <a:latin typeface="+mj-lt"/>
                <a:ea typeface="+mn-ea"/>
              </a:endParaRPr>
            </a:p>
          </p:txBody>
        </p:sp>
        <p:cxnSp>
          <p:nvCxnSpPr>
            <p:cNvPr id="10" name="Gerade Verbindung mit Pfeil 9"/>
            <p:cNvCxnSpPr>
              <a:stCxn id="8" idx="2"/>
              <a:endCxn id="9" idx="0"/>
            </p:cNvCxnSpPr>
            <p:nvPr/>
          </p:nvCxnSpPr>
          <p:spPr bwMode="auto">
            <a:xfrm rot="5400000">
              <a:off x="7473239" y="1579612"/>
              <a:ext cx="126876" cy="1588"/>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1" name="Flussdiagramm: Prozess 10"/>
            <p:cNvSpPr/>
            <p:nvPr/>
          </p:nvSpPr>
          <p:spPr bwMode="auto">
            <a:xfrm>
              <a:off x="6858016" y="2071678"/>
              <a:ext cx="428628" cy="285752"/>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eaLnBrk="1" latinLnBrk="0" hangingPunct="1">
                <a:lnSpc>
                  <a:spcPct val="100000"/>
                </a:lnSpc>
                <a:buFont typeface="Arial" charset="0"/>
                <a:buNone/>
                <a:tabLst/>
              </a:pPr>
              <a:endParaRPr lang="en-US" sz="1400">
                <a:solidFill>
                  <a:schemeClr val="lt1"/>
                </a:solidFill>
                <a:latin typeface="+mj-lt"/>
                <a:ea typeface="+mn-ea"/>
              </a:endParaRPr>
            </a:p>
          </p:txBody>
        </p:sp>
        <p:cxnSp>
          <p:nvCxnSpPr>
            <p:cNvPr id="12" name="Gewinkelte Verbindung 23"/>
            <p:cNvCxnSpPr>
              <a:stCxn id="9" idx="1"/>
              <a:endCxn id="11" idx="0"/>
            </p:cNvCxnSpPr>
            <p:nvPr/>
          </p:nvCxnSpPr>
          <p:spPr bwMode="auto">
            <a:xfrm rot="10800000" flipV="1">
              <a:off x="7072330" y="1821644"/>
              <a:ext cx="142876" cy="250033"/>
            </a:xfrm>
            <a:prstGeom prst="bentConnector2">
              <a:avLst/>
            </a:prstGeom>
            <a:solidFill>
              <a:srgbClr val="00B8FF"/>
            </a:solidFill>
            <a:ln w="9525" cap="flat" cmpd="sng" algn="ctr">
              <a:solidFill>
                <a:schemeClr val="tx1"/>
              </a:solidFill>
              <a:prstDash val="solid"/>
              <a:round/>
              <a:headEnd type="none" w="med" len="med"/>
              <a:tailEnd type="arrow"/>
            </a:ln>
            <a:effectLst/>
          </p:spPr>
        </p:cxnSp>
        <p:sp>
          <p:nvSpPr>
            <p:cNvPr id="13" name="Flussdiagramm: Prozess 12"/>
            <p:cNvSpPr/>
            <p:nvPr/>
          </p:nvSpPr>
          <p:spPr bwMode="auto">
            <a:xfrm>
              <a:off x="7858148" y="2071678"/>
              <a:ext cx="428628" cy="285752"/>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endParaRPr lang="en-US" sz="1400">
                <a:solidFill>
                  <a:schemeClr val="lt1"/>
                </a:solidFill>
                <a:latin typeface="+mj-lt"/>
                <a:ea typeface="+mn-ea"/>
              </a:endParaRPr>
            </a:p>
          </p:txBody>
        </p:sp>
        <p:cxnSp>
          <p:nvCxnSpPr>
            <p:cNvPr id="14" name="Gewinkelte Verbindung 23"/>
            <p:cNvCxnSpPr>
              <a:stCxn id="9" idx="3"/>
              <a:endCxn id="13" idx="0"/>
            </p:cNvCxnSpPr>
            <p:nvPr/>
          </p:nvCxnSpPr>
          <p:spPr bwMode="auto">
            <a:xfrm>
              <a:off x="7858148" y="1821645"/>
              <a:ext cx="214314" cy="250033"/>
            </a:xfrm>
            <a:prstGeom prst="bentConnector2">
              <a:avLst/>
            </a:prstGeom>
            <a:solidFill>
              <a:srgbClr val="00B8FF"/>
            </a:solidFill>
            <a:ln w="9525" cap="flat" cmpd="sng" algn="ctr">
              <a:solidFill>
                <a:schemeClr val="tx1"/>
              </a:solidFill>
              <a:prstDash val="solid"/>
              <a:round/>
              <a:headEnd type="none" w="med" len="med"/>
              <a:tailEnd type="arrow"/>
            </a:ln>
            <a:effectLst/>
          </p:spPr>
        </p:cxnSp>
        <p:sp>
          <p:nvSpPr>
            <p:cNvPr id="15" name="Flussdiagramm: Grenzstelle 14"/>
            <p:cNvSpPr/>
            <p:nvPr/>
          </p:nvSpPr>
          <p:spPr bwMode="auto">
            <a:xfrm>
              <a:off x="7286644" y="2643182"/>
              <a:ext cx="500066" cy="301752"/>
            </a:xfrm>
            <a:prstGeom prst="flowChartTerminator">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eaLnBrk="1" latinLnBrk="0" hangingPunct="1">
                <a:lnSpc>
                  <a:spcPct val="100000"/>
                </a:lnSpc>
                <a:buFont typeface="Arial" charset="0"/>
                <a:buNone/>
                <a:tabLst/>
              </a:pPr>
              <a:endParaRPr lang="en-US" sz="1400">
                <a:solidFill>
                  <a:schemeClr val="lt1"/>
                </a:solidFill>
                <a:latin typeface="+mj-lt"/>
                <a:ea typeface="+mn-ea"/>
              </a:endParaRPr>
            </a:p>
          </p:txBody>
        </p:sp>
        <p:cxnSp>
          <p:nvCxnSpPr>
            <p:cNvPr id="16" name="Gewinkelte Verbindung 23"/>
            <p:cNvCxnSpPr>
              <a:stCxn id="11" idx="2"/>
              <a:endCxn id="15" idx="0"/>
            </p:cNvCxnSpPr>
            <p:nvPr/>
          </p:nvCxnSpPr>
          <p:spPr bwMode="auto">
            <a:xfrm rot="16200000" flipH="1">
              <a:off x="7161627" y="2268132"/>
              <a:ext cx="285752" cy="464347"/>
            </a:xfrm>
            <a:prstGeom prst="bentConnector3">
              <a:avLst>
                <a:gd name="adj1" fmla="val 50000"/>
              </a:avLst>
            </a:prstGeom>
            <a:solidFill>
              <a:srgbClr val="00B8FF"/>
            </a:solidFill>
            <a:ln w="9525" cap="flat" cmpd="sng" algn="ctr">
              <a:solidFill>
                <a:schemeClr val="tx1"/>
              </a:solidFill>
              <a:prstDash val="solid"/>
              <a:round/>
              <a:headEnd type="none" w="med" len="med"/>
              <a:tailEnd type="arrow"/>
            </a:ln>
            <a:effectLst/>
          </p:spPr>
        </p:cxnSp>
        <p:cxnSp>
          <p:nvCxnSpPr>
            <p:cNvPr id="17" name="Gewinkelte Verbindung 23"/>
            <p:cNvCxnSpPr>
              <a:stCxn id="13" idx="2"/>
              <a:endCxn id="15" idx="0"/>
            </p:cNvCxnSpPr>
            <p:nvPr/>
          </p:nvCxnSpPr>
          <p:spPr bwMode="auto">
            <a:xfrm rot="5400000">
              <a:off x="7661694" y="2232414"/>
              <a:ext cx="285752" cy="535785"/>
            </a:xfrm>
            <a:prstGeom prst="bentConnector3">
              <a:avLst>
                <a:gd name="adj1" fmla="val 50000"/>
              </a:avLst>
            </a:prstGeom>
            <a:solidFill>
              <a:srgbClr val="00B8FF"/>
            </a:solidFill>
            <a:ln w="9525" cap="flat" cmpd="sng" algn="ctr">
              <a:solidFill>
                <a:schemeClr val="tx1"/>
              </a:solidFill>
              <a:prstDash val="solid"/>
              <a:round/>
              <a:headEnd type="none" w="med" len="med"/>
              <a:tailEnd type="arrow"/>
            </a:ln>
            <a:effectLst/>
          </p:spPr>
        </p:cxnSp>
      </p:grpSp>
      <p:sp>
        <p:nvSpPr>
          <p:cNvPr id="18" name="Textfeld 17"/>
          <p:cNvSpPr txBox="1"/>
          <p:nvPr/>
        </p:nvSpPr>
        <p:spPr>
          <a:xfrm>
            <a:off x="6377558" y="4316338"/>
            <a:ext cx="3214710" cy="400110"/>
          </a:xfrm>
          <a:prstGeom prst="rect">
            <a:avLst/>
          </a:prstGeom>
          <a:noFill/>
        </p:spPr>
        <p:txBody>
          <a:bodyPr wrap="square" rtlCol="0">
            <a:spAutoFit/>
          </a:bodyPr>
          <a:lstStyle/>
          <a:p>
            <a:pPr algn="ctr"/>
            <a:r>
              <a:rPr lang="en-US" sz="2000" smtClean="0">
                <a:solidFill>
                  <a:schemeClr val="tx1"/>
                </a:solidFill>
                <a:latin typeface="+mj-lt"/>
                <a:ea typeface="+mn-ea"/>
              </a:rPr>
              <a:t>User Interface</a:t>
            </a:r>
          </a:p>
        </p:txBody>
      </p:sp>
      <p:sp>
        <p:nvSpPr>
          <p:cNvPr id="19" name="Rechteck 18"/>
          <p:cNvSpPr/>
          <p:nvPr/>
        </p:nvSpPr>
        <p:spPr bwMode="auto">
          <a:xfrm>
            <a:off x="7234814" y="3244768"/>
            <a:ext cx="1571636" cy="100013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6000" b="1" dirty="0" smtClean="0">
                <a:solidFill>
                  <a:schemeClr val="bg1"/>
                </a:solidFill>
                <a:latin typeface="+mj-lt"/>
                <a:sym typeface="Wingdings"/>
              </a:rPr>
              <a:t></a:t>
            </a:r>
            <a:endParaRPr lang="en-US" sz="6000" dirty="0">
              <a:solidFill>
                <a:schemeClr val="bg1"/>
              </a:solidFill>
              <a:latin typeface="+mj-lt"/>
              <a:ea typeface="+mn-ea"/>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19112" y="228600"/>
            <a:ext cx="11149013" cy="1107996"/>
          </a:xfrm>
        </p:spPr>
        <p:txBody>
          <a:bodyPr/>
          <a:lstStyle/>
          <a:p>
            <a:r>
              <a:rPr lang="en-US" dirty="0" smtClean="0"/>
              <a:t>Programming Model</a:t>
            </a:r>
            <a:br>
              <a:rPr lang="en-US" dirty="0" smtClean="0"/>
            </a:br>
            <a:r>
              <a:rPr lang="en-US" sz="3600" dirty="0" smtClean="0">
                <a:gradFill>
                  <a:gsLst>
                    <a:gs pos="50000">
                      <a:schemeClr val="tx2"/>
                    </a:gs>
                    <a:gs pos="100000">
                      <a:schemeClr val="tx2"/>
                    </a:gs>
                  </a:gsLst>
                  <a:lin ang="5400000" scaled="0"/>
                </a:gradFill>
              </a:rPr>
              <a:t>Internal And Public API</a:t>
            </a:r>
            <a:endParaRPr lang="de-AT" sz="3600" dirty="0" smtClean="0">
              <a:gradFill>
                <a:gsLst>
                  <a:gs pos="50000">
                    <a:schemeClr val="tx2"/>
                  </a:gs>
                  <a:gs pos="100000">
                    <a:schemeClr val="tx2"/>
                  </a:gs>
                </a:gsLst>
                <a:lin ang="5400000" scaled="0"/>
              </a:gradFill>
            </a:endParaRPr>
          </a:p>
        </p:txBody>
      </p:sp>
      <p:sp>
        <p:nvSpPr>
          <p:cNvPr id="4" name="Textplatzhalter 3"/>
          <p:cNvSpPr>
            <a:spLocks noGrp="1"/>
          </p:cNvSpPr>
          <p:nvPr>
            <p:ph type="body" sz="quarter" idx="10"/>
          </p:nvPr>
        </p:nvSpPr>
        <p:spPr>
          <a:xfrm>
            <a:off x="519112" y="1657349"/>
            <a:ext cx="11149013" cy="4591763"/>
          </a:xfrm>
        </p:spPr>
        <p:txBody>
          <a:bodyPr/>
          <a:lstStyle/>
          <a:p>
            <a:r>
              <a:rPr lang="en-US" sz="2400" dirty="0" smtClean="0"/>
              <a:t>Let people access DB directly</a:t>
            </a:r>
          </a:p>
          <a:p>
            <a:pPr lvl="1"/>
            <a:r>
              <a:rPr lang="en-US" sz="2000" dirty="0" smtClean="0"/>
              <a:t>SQL is already dynamic</a:t>
            </a:r>
          </a:p>
          <a:p>
            <a:pPr lvl="1"/>
            <a:r>
              <a:rPr lang="en-US" sz="2000" dirty="0" smtClean="0"/>
              <a:t>Possible for reading, big problem for writing (sync!)</a:t>
            </a:r>
          </a:p>
          <a:p>
            <a:r>
              <a:rPr lang="en-US" sz="2400" dirty="0" smtClean="0"/>
              <a:t>Generate code</a:t>
            </a:r>
          </a:p>
          <a:p>
            <a:pPr lvl="1"/>
            <a:r>
              <a:rPr lang="en-US" sz="2000" dirty="0" smtClean="0"/>
              <a:t>Good for multi instance, bad for multi tenant</a:t>
            </a:r>
          </a:p>
          <a:p>
            <a:r>
              <a:rPr lang="en-US" sz="2400" dirty="0" smtClean="0"/>
              <a:t>Declarative</a:t>
            </a:r>
          </a:p>
          <a:p>
            <a:pPr lvl="1"/>
            <a:r>
              <a:rPr lang="en-US" sz="2000" dirty="0" smtClean="0"/>
              <a:t>Graphical (e.g. WF) and textual (e.g. DSLs, X(A)ML) are possible</a:t>
            </a:r>
          </a:p>
          <a:p>
            <a:pPr lvl="1"/>
            <a:r>
              <a:rPr lang="en-US" sz="2000" dirty="0" smtClean="0"/>
              <a:t>Great for common scenarios, doesn‘t work for everything</a:t>
            </a:r>
          </a:p>
          <a:p>
            <a:r>
              <a:rPr lang="en-US" sz="2400" dirty="0" smtClean="0"/>
              <a:t>Key/value pair model</a:t>
            </a:r>
          </a:p>
          <a:p>
            <a:pPr lvl="1"/>
            <a:r>
              <a:rPr lang="en-US" sz="2000" dirty="0" smtClean="0"/>
              <a:t>Similar to </a:t>
            </a:r>
            <a:r>
              <a:rPr lang="en-US" sz="2000" dirty="0" err="1" smtClean="0">
                <a:latin typeface="Courier New" pitchFamily="49" charset="0"/>
                <a:cs typeface="Courier New" pitchFamily="49" charset="0"/>
              </a:rPr>
              <a:t>DataTable</a:t>
            </a:r>
            <a:r>
              <a:rPr lang="en-US" sz="2000" dirty="0" smtClean="0"/>
              <a:t>, </a:t>
            </a:r>
            <a:r>
              <a:rPr lang="en-US" sz="2000" dirty="0" err="1" smtClean="0">
                <a:latin typeface="Courier New" pitchFamily="49" charset="0"/>
                <a:cs typeface="Courier New" pitchFamily="49" charset="0"/>
              </a:rPr>
              <a:t>DataReader</a:t>
            </a:r>
            <a:r>
              <a:rPr lang="en-US" sz="2000" dirty="0" smtClean="0"/>
              <a:t>, etc.</a:t>
            </a:r>
          </a:p>
          <a:p>
            <a:pPr lvl="1"/>
            <a:r>
              <a:rPr lang="en-US" sz="2000" dirty="0" smtClean="0"/>
              <a:t>Hard to write, hard to read</a:t>
            </a:r>
          </a:p>
          <a:p>
            <a:r>
              <a:rPr lang="en-US" sz="2400" dirty="0" smtClean="0"/>
              <a:t>Dynamic languages</a:t>
            </a:r>
          </a:p>
          <a:p>
            <a:pPr lvl="1"/>
            <a:r>
              <a:rPr lang="en-US" sz="2000" dirty="0" smtClean="0"/>
              <a:t>DLR is a great platform for that</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19112" y="228600"/>
            <a:ext cx="11149013" cy="1107996"/>
          </a:xfrm>
        </p:spPr>
        <p:txBody>
          <a:bodyPr/>
          <a:lstStyle/>
          <a:p>
            <a:r>
              <a:rPr lang="en-US" dirty="0" smtClean="0"/>
              <a:t>time cockpit‘s Customization Architecture</a:t>
            </a:r>
            <a:br>
              <a:rPr lang="en-US" dirty="0" smtClean="0"/>
            </a:br>
            <a:r>
              <a:rPr lang="en-US" sz="3600" dirty="0" smtClean="0">
                <a:gradFill>
                  <a:gsLst>
                    <a:gs pos="50000">
                      <a:schemeClr val="tx2"/>
                    </a:gs>
                    <a:gs pos="100000">
                      <a:schemeClr val="tx2"/>
                    </a:gs>
                  </a:gsLst>
                  <a:lin ang="5400000" scaled="0"/>
                </a:gradFill>
              </a:rPr>
              <a:t>Example</a:t>
            </a:r>
          </a:p>
        </p:txBody>
      </p:sp>
      <p:sp>
        <p:nvSpPr>
          <p:cNvPr id="5" name="Flussdiagramm: Magnetplattenspeicher 4"/>
          <p:cNvSpPr/>
          <p:nvPr/>
        </p:nvSpPr>
        <p:spPr bwMode="auto">
          <a:xfrm>
            <a:off x="8162131" y="5185767"/>
            <a:ext cx="1440160" cy="1285884"/>
          </a:xfrm>
          <a:prstGeom prst="flowChartMagneticDisk">
            <a:avLst/>
          </a:prstGeom>
          <a:ln/>
        </p:spPr>
        <p:style>
          <a:lnRef idx="0">
            <a:schemeClr val="accent1"/>
          </a:lnRef>
          <a:fillRef idx="3">
            <a:schemeClr val="accent1"/>
          </a:fillRef>
          <a:effectRef idx="3">
            <a:schemeClr val="accent1"/>
          </a:effectRef>
          <a:fontRef idx="minor">
            <a:schemeClr val="lt1"/>
          </a:fontRef>
        </p:style>
        <p:txBody>
          <a:bodyPr rtlCol="0" anchor="b"/>
          <a:lstStyle/>
          <a:p>
            <a:pPr algn="ctr"/>
            <a:r>
              <a:rPr lang="en-US" sz="1400" smtClean="0">
                <a:solidFill>
                  <a:schemeClr val="bg1"/>
                </a:solidFill>
                <a:latin typeface="Segoe Light" charset="0"/>
              </a:rPr>
              <a:t>Data Store</a:t>
            </a:r>
            <a:endParaRPr lang="en-US" sz="1400">
              <a:solidFill>
                <a:schemeClr val="bg1"/>
              </a:solidFill>
              <a:latin typeface="Segoe Light" charset="0"/>
            </a:endParaRPr>
          </a:p>
        </p:txBody>
      </p:sp>
      <p:sp>
        <p:nvSpPr>
          <p:cNvPr id="6" name="Rechteck 5"/>
          <p:cNvSpPr/>
          <p:nvPr/>
        </p:nvSpPr>
        <p:spPr bwMode="auto">
          <a:xfrm>
            <a:off x="3049563" y="2449463"/>
            <a:ext cx="1728192" cy="72008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R="0" indent="0" algn="ctr">
              <a:lnSpc>
                <a:spcPct val="100000"/>
              </a:lnSpc>
              <a:buFont typeface="Arial" charset="0"/>
              <a:buNone/>
              <a:tabLst/>
            </a:pPr>
            <a:r>
              <a:rPr lang="en-US" sz="1400" dirty="0" smtClean="0">
                <a:solidFill>
                  <a:schemeClr val="bg1"/>
                </a:solidFill>
                <a:latin typeface="Segoe Light" charset="0"/>
              </a:rPr>
              <a:t>Model</a:t>
            </a:r>
            <a:br>
              <a:rPr lang="en-US" sz="1400" dirty="0" smtClean="0">
                <a:solidFill>
                  <a:schemeClr val="bg1"/>
                </a:solidFill>
                <a:latin typeface="Segoe Light" charset="0"/>
              </a:rPr>
            </a:br>
            <a:r>
              <a:rPr lang="en-US" sz="1000" dirty="0" smtClean="0">
                <a:solidFill>
                  <a:schemeClr val="bg1"/>
                </a:solidFill>
                <a:latin typeface="Segoe Light" charset="0"/>
              </a:rPr>
              <a:t>(XAML and DLR enabled)</a:t>
            </a:r>
            <a:endParaRPr lang="en-US" sz="1000" dirty="0">
              <a:solidFill>
                <a:schemeClr val="bg1"/>
              </a:solidFill>
              <a:latin typeface="Segoe Light" charset="0"/>
            </a:endParaRPr>
          </a:p>
        </p:txBody>
      </p:sp>
      <p:sp>
        <p:nvSpPr>
          <p:cNvPr id="7" name="Abgerundete rechteckige Legende 6"/>
          <p:cNvSpPr/>
          <p:nvPr/>
        </p:nvSpPr>
        <p:spPr bwMode="auto">
          <a:xfrm>
            <a:off x="1465387" y="1801391"/>
            <a:ext cx="1440160" cy="792088"/>
          </a:xfrm>
          <a:prstGeom prst="wedgeRoundRectCallout">
            <a:avLst>
              <a:gd name="adj1" fmla="val 70535"/>
              <a:gd name="adj2" fmla="val 49747"/>
              <a:gd name="adj3" fmla="val 16667"/>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lang="en-US" sz="1600" smtClean="0">
                <a:latin typeface="Segoe Light" charset="0"/>
              </a:rPr>
              <a:t>Declarative UI engine</a:t>
            </a:r>
            <a:endParaRPr lang="en-US" sz="1600">
              <a:latin typeface="Segoe Light" charset="0"/>
            </a:endParaRPr>
          </a:p>
        </p:txBody>
      </p:sp>
      <p:sp>
        <p:nvSpPr>
          <p:cNvPr id="8" name="Rechteck 7"/>
          <p:cNvSpPr/>
          <p:nvPr/>
        </p:nvSpPr>
        <p:spPr bwMode="auto">
          <a:xfrm>
            <a:off x="3049563" y="3529583"/>
            <a:ext cx="3528392" cy="1152128"/>
          </a:xfrm>
          <a:prstGeom prst="rect">
            <a:avLst/>
          </a:prstGeom>
          <a:ln/>
        </p:spPr>
        <p:style>
          <a:lnRef idx="0">
            <a:schemeClr val="accent1"/>
          </a:lnRef>
          <a:fillRef idx="3">
            <a:schemeClr val="accent1"/>
          </a:fillRef>
          <a:effectRef idx="3">
            <a:schemeClr val="accent1"/>
          </a:effectRef>
          <a:fontRef idx="minor">
            <a:schemeClr val="lt1"/>
          </a:fontRef>
        </p:style>
        <p:txBody>
          <a:bodyPr rtlCol="0" anchor="b"/>
          <a:lstStyle/>
          <a:p>
            <a:pPr marR="0" indent="0" algn="ctr">
              <a:lnSpc>
                <a:spcPct val="100000"/>
              </a:lnSpc>
              <a:buFont typeface="Arial" charset="0"/>
              <a:buNone/>
              <a:tabLst/>
            </a:pPr>
            <a:r>
              <a:rPr lang="en-US" sz="1400" smtClean="0">
                <a:solidFill>
                  <a:schemeClr val="bg1"/>
                </a:solidFill>
                <a:latin typeface="Segoe Light" charset="0"/>
              </a:rPr>
              <a:t>TCQL (time cockpit Query Language)</a:t>
            </a:r>
            <a:br>
              <a:rPr lang="en-US" sz="1400" smtClean="0">
                <a:solidFill>
                  <a:schemeClr val="bg1"/>
                </a:solidFill>
                <a:latin typeface="Segoe Light" charset="0"/>
              </a:rPr>
            </a:br>
            <a:r>
              <a:rPr lang="en-US" sz="1000" smtClean="0">
                <a:solidFill>
                  <a:schemeClr val="bg1"/>
                </a:solidFill>
                <a:latin typeface="Segoe Light" charset="0"/>
                <a:sym typeface="Symbol"/>
              </a:rPr>
              <a:t> VB LINQ</a:t>
            </a:r>
            <a:endParaRPr lang="en-US" sz="1000">
              <a:solidFill>
                <a:schemeClr val="bg1"/>
              </a:solidFill>
              <a:latin typeface="Segoe Light" charset="0"/>
            </a:endParaRPr>
          </a:p>
        </p:txBody>
      </p:sp>
      <p:sp>
        <p:nvSpPr>
          <p:cNvPr id="9" name="Rechteck 8"/>
          <p:cNvSpPr/>
          <p:nvPr/>
        </p:nvSpPr>
        <p:spPr bwMode="auto">
          <a:xfrm>
            <a:off x="4489723" y="3601591"/>
            <a:ext cx="2016224" cy="504056"/>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R="0" indent="0" algn="ctr">
              <a:lnSpc>
                <a:spcPct val="100000"/>
              </a:lnSpc>
              <a:buFont typeface="Arial" charset="0"/>
              <a:buNone/>
              <a:tabLst/>
            </a:pPr>
            <a:r>
              <a:rPr lang="en-US" sz="1400" smtClean="0">
                <a:solidFill>
                  <a:schemeClr val="bg1"/>
                </a:solidFill>
                <a:latin typeface="Segoe Light" charset="0"/>
              </a:rPr>
              <a:t>TC Expression Language</a:t>
            </a:r>
            <a:endParaRPr lang="en-US" sz="1400">
              <a:solidFill>
                <a:schemeClr val="bg1"/>
              </a:solidFill>
              <a:latin typeface="Segoe Light" charset="0"/>
            </a:endParaRPr>
          </a:p>
        </p:txBody>
      </p:sp>
      <p:sp>
        <p:nvSpPr>
          <p:cNvPr id="10" name="Pfeil nach unten 9"/>
          <p:cNvSpPr/>
          <p:nvPr/>
        </p:nvSpPr>
        <p:spPr bwMode="auto">
          <a:xfrm>
            <a:off x="3630187" y="3097535"/>
            <a:ext cx="571504" cy="504056"/>
          </a:xfrm>
          <a:prstGeom prst="down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en-US" sz="1200" i="0" u="none" strike="noStrike" cap="none" normalizeH="0" baseline="0">
              <a:ln>
                <a:noFill/>
              </a:ln>
              <a:solidFill>
                <a:schemeClr val="tx1"/>
              </a:solidFill>
              <a:effectLst/>
              <a:latin typeface="Segoe Light" charset="0"/>
            </a:endParaRPr>
          </a:p>
        </p:txBody>
      </p:sp>
      <p:pic>
        <p:nvPicPr>
          <p:cNvPr id="11" name="Picture 2" descr="C:\temp\IconExperience\iconex_v_bundle_png\iconexperience\v_collections_png\basic_foundation\256x256\shadow\hard_drive_network.png"/>
          <p:cNvPicPr>
            <a:picLocks noChangeAspect="1" noChangeArrowheads="1"/>
          </p:cNvPicPr>
          <p:nvPr/>
        </p:nvPicPr>
        <p:blipFill>
          <a:blip r:embed="rId2" cstate="print"/>
          <a:srcRect/>
          <a:stretch>
            <a:fillRect/>
          </a:stretch>
        </p:blipFill>
        <p:spPr bwMode="auto">
          <a:xfrm>
            <a:off x="8882211" y="5401791"/>
            <a:ext cx="548680" cy="548680"/>
          </a:xfrm>
          <a:prstGeom prst="rect">
            <a:avLst/>
          </a:prstGeom>
          <a:noFill/>
        </p:spPr>
      </p:pic>
      <p:pic>
        <p:nvPicPr>
          <p:cNvPr id="12" name="Picture 2" descr="C:\temp\IconExperience\iconex_v_bundle_png\iconexperience\v_collections_png\business_finance_data\256x256\shadow\data.png"/>
          <p:cNvPicPr>
            <a:picLocks noChangeAspect="1" noChangeArrowheads="1"/>
          </p:cNvPicPr>
          <p:nvPr/>
        </p:nvPicPr>
        <p:blipFill>
          <a:blip r:embed="rId3" cstate="print"/>
          <a:srcRect/>
          <a:stretch>
            <a:fillRect/>
          </a:stretch>
        </p:blipFill>
        <p:spPr bwMode="auto">
          <a:xfrm>
            <a:off x="8378155" y="5401791"/>
            <a:ext cx="576064" cy="576064"/>
          </a:xfrm>
          <a:prstGeom prst="rect">
            <a:avLst/>
          </a:prstGeom>
          <a:noFill/>
        </p:spPr>
      </p:pic>
      <p:sp>
        <p:nvSpPr>
          <p:cNvPr id="13" name="Rechteck 12"/>
          <p:cNvSpPr/>
          <p:nvPr/>
        </p:nvSpPr>
        <p:spPr bwMode="auto">
          <a:xfrm>
            <a:off x="4993779" y="5484059"/>
            <a:ext cx="2376264" cy="72008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R="0" indent="0" algn="ctr">
              <a:lnSpc>
                <a:spcPct val="100000"/>
              </a:lnSpc>
              <a:buFont typeface="Arial" charset="0"/>
              <a:buNone/>
              <a:tabLst/>
            </a:pPr>
            <a:r>
              <a:rPr lang="en-US" sz="1400" dirty="0" smtClean="0">
                <a:solidFill>
                  <a:schemeClr val="bg1"/>
                </a:solidFill>
                <a:latin typeface="Segoe Light" charset="0"/>
              </a:rPr>
              <a:t>SQL, REST, ODATA</a:t>
            </a:r>
            <a:endParaRPr lang="en-US" sz="1400" dirty="0">
              <a:solidFill>
                <a:schemeClr val="bg1"/>
              </a:solidFill>
              <a:latin typeface="Segoe Light" charset="0"/>
            </a:endParaRPr>
          </a:p>
        </p:txBody>
      </p:sp>
      <p:sp>
        <p:nvSpPr>
          <p:cNvPr id="14" name="Pfeil nach oben und unten 13"/>
          <p:cNvSpPr/>
          <p:nvPr/>
        </p:nvSpPr>
        <p:spPr bwMode="auto">
          <a:xfrm rot="16200000">
            <a:off x="7523771" y="5320071"/>
            <a:ext cx="484632" cy="936104"/>
          </a:xfrm>
          <a:prstGeom prst="upDown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vert" wrap="square" lIns="91440" tIns="45720" rIns="91440" bIns="45720" numCol="1" rtlCol="0" anchor="ctr" anchorCtr="0" compatLnSpc="1">
            <a:prstTxWarp prst="textNoShape">
              <a:avLst/>
            </a:prstTxWarp>
          </a:bodyPr>
          <a:lstStyle/>
          <a:p>
            <a:pPr algn="ctr"/>
            <a:endParaRPr lang="en-US" sz="1200">
              <a:latin typeface="Segoe Light" charset="0"/>
            </a:endParaRPr>
          </a:p>
        </p:txBody>
      </p:sp>
      <p:sp>
        <p:nvSpPr>
          <p:cNvPr id="15" name="Rechteck 14"/>
          <p:cNvSpPr/>
          <p:nvPr/>
        </p:nvSpPr>
        <p:spPr bwMode="auto">
          <a:xfrm>
            <a:off x="3049563" y="5473799"/>
            <a:ext cx="1656184" cy="72008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R="0" indent="0">
              <a:lnSpc>
                <a:spcPct val="100000"/>
              </a:lnSpc>
              <a:buFont typeface="Arial" charset="0"/>
              <a:buNone/>
              <a:tabLst/>
            </a:pPr>
            <a:r>
              <a:rPr lang="en-US" sz="1400" smtClean="0">
                <a:solidFill>
                  <a:schemeClr val="bg1"/>
                </a:solidFill>
                <a:latin typeface="Segoe Light" charset="0"/>
              </a:rPr>
              <a:t>Expression</a:t>
            </a:r>
            <a:br>
              <a:rPr lang="en-US" sz="1400" smtClean="0">
                <a:solidFill>
                  <a:schemeClr val="bg1"/>
                </a:solidFill>
                <a:latin typeface="Segoe Light" charset="0"/>
              </a:rPr>
            </a:br>
            <a:r>
              <a:rPr lang="en-US" sz="1400" smtClean="0">
                <a:solidFill>
                  <a:schemeClr val="bg1"/>
                </a:solidFill>
                <a:latin typeface="Segoe Light" charset="0"/>
              </a:rPr>
              <a:t>Trees</a:t>
            </a:r>
            <a:endParaRPr lang="en-US" sz="1400">
              <a:solidFill>
                <a:schemeClr val="bg1"/>
              </a:solidFill>
              <a:latin typeface="Segoe Light" charset="0"/>
            </a:endParaRPr>
          </a:p>
        </p:txBody>
      </p:sp>
      <p:pic>
        <p:nvPicPr>
          <p:cNvPr id="16" name="Picture 1" descr="C:\temp\IconExperience\iconex_v_bundle_png\iconexperience\v_collections_png\software_graphics_media\256x256\shadow\code_colored.png"/>
          <p:cNvPicPr>
            <a:picLocks noChangeAspect="1" noChangeArrowheads="1"/>
          </p:cNvPicPr>
          <p:nvPr/>
        </p:nvPicPr>
        <p:blipFill>
          <a:blip r:embed="rId4" cstate="print"/>
          <a:srcRect/>
          <a:stretch>
            <a:fillRect/>
          </a:stretch>
        </p:blipFill>
        <p:spPr bwMode="auto">
          <a:xfrm>
            <a:off x="4057675" y="5545807"/>
            <a:ext cx="611560" cy="611560"/>
          </a:xfrm>
          <a:prstGeom prst="rect">
            <a:avLst/>
          </a:prstGeom>
          <a:noFill/>
        </p:spPr>
      </p:pic>
      <p:sp>
        <p:nvSpPr>
          <p:cNvPr id="17" name="Pfeil nach unten 16"/>
          <p:cNvSpPr/>
          <p:nvPr/>
        </p:nvSpPr>
        <p:spPr bwMode="auto">
          <a:xfrm>
            <a:off x="3409603" y="4587001"/>
            <a:ext cx="571504" cy="958806"/>
          </a:xfrm>
          <a:prstGeom prst="down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kumimoji="0" lang="en-US" sz="1200" i="0" u="none" strike="noStrike" cap="none" normalizeH="0" baseline="0" dirty="0" smtClean="0">
                <a:ln>
                  <a:noFill/>
                </a:ln>
                <a:solidFill>
                  <a:schemeClr val="bg1"/>
                </a:solidFill>
                <a:effectLst/>
                <a:latin typeface="Segoe Light" charset="0"/>
              </a:rPr>
              <a:t>Compile</a:t>
            </a:r>
            <a:endParaRPr kumimoji="0" lang="en-US" sz="1200" i="0" u="none" strike="noStrike" cap="none" normalizeH="0" baseline="0" dirty="0">
              <a:ln>
                <a:noFill/>
              </a:ln>
              <a:solidFill>
                <a:schemeClr val="bg1"/>
              </a:solidFill>
              <a:effectLst/>
              <a:latin typeface="Segoe Light" charset="0"/>
            </a:endParaRPr>
          </a:p>
        </p:txBody>
      </p:sp>
      <p:sp>
        <p:nvSpPr>
          <p:cNvPr id="18" name="Pfeil nach unten 17"/>
          <p:cNvSpPr/>
          <p:nvPr/>
        </p:nvSpPr>
        <p:spPr bwMode="auto">
          <a:xfrm>
            <a:off x="5430387" y="4609703"/>
            <a:ext cx="571504" cy="958806"/>
          </a:xfrm>
          <a:prstGeom prst="down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kumimoji="0" lang="en-US" sz="1200" i="0" u="none" strike="noStrike" cap="none" normalizeH="0" baseline="0" dirty="0" smtClean="0">
                <a:ln>
                  <a:noFill/>
                </a:ln>
                <a:solidFill>
                  <a:schemeClr val="bg1"/>
                </a:solidFill>
                <a:effectLst/>
                <a:latin typeface="Segoe Light" charset="0"/>
              </a:rPr>
              <a:t>Compile</a:t>
            </a:r>
            <a:endParaRPr kumimoji="0" lang="en-US" sz="1200" i="0" u="none" strike="noStrike" cap="none" normalizeH="0" baseline="0" dirty="0">
              <a:ln>
                <a:noFill/>
              </a:ln>
              <a:solidFill>
                <a:schemeClr val="bg1"/>
              </a:solidFill>
              <a:effectLst/>
              <a:latin typeface="Segoe Light" charset="0"/>
            </a:endParaRPr>
          </a:p>
        </p:txBody>
      </p:sp>
      <p:sp>
        <p:nvSpPr>
          <p:cNvPr id="19" name="Rechteck 18"/>
          <p:cNvSpPr/>
          <p:nvPr/>
        </p:nvSpPr>
        <p:spPr bwMode="auto">
          <a:xfrm>
            <a:off x="3049563" y="1369343"/>
            <a:ext cx="4248472" cy="72008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R="0" indent="0" algn="ctr">
              <a:lnSpc>
                <a:spcPct val="100000"/>
              </a:lnSpc>
              <a:buFont typeface="Arial" charset="0"/>
              <a:buNone/>
              <a:tabLst/>
            </a:pPr>
            <a:r>
              <a:rPr lang="en-US" sz="1400" smtClean="0">
                <a:solidFill>
                  <a:schemeClr val="bg1"/>
                </a:solidFill>
                <a:latin typeface="Segoe Light" charset="0"/>
              </a:rPr>
              <a:t>Dynamic Objects (DLR)</a:t>
            </a:r>
            <a:endParaRPr lang="en-US" sz="1400">
              <a:solidFill>
                <a:schemeClr val="bg1"/>
              </a:solidFill>
              <a:latin typeface="Segoe Light" charset="0"/>
            </a:endParaRPr>
          </a:p>
        </p:txBody>
      </p:sp>
      <p:sp>
        <p:nvSpPr>
          <p:cNvPr id="20" name="Pfeil nach unten 19"/>
          <p:cNvSpPr/>
          <p:nvPr/>
        </p:nvSpPr>
        <p:spPr bwMode="auto">
          <a:xfrm rot="10800000">
            <a:off x="3630187" y="2017415"/>
            <a:ext cx="571504" cy="504056"/>
          </a:xfrm>
          <a:prstGeom prst="down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en-US" sz="1200" i="0" u="none" strike="noStrike" cap="none" normalizeH="0" baseline="0">
              <a:ln>
                <a:noFill/>
              </a:ln>
              <a:solidFill>
                <a:schemeClr val="tx1"/>
              </a:solidFill>
              <a:effectLst/>
              <a:latin typeface="Segoe Light" charset="0"/>
            </a:endParaRPr>
          </a:p>
        </p:txBody>
      </p:sp>
      <p:sp>
        <p:nvSpPr>
          <p:cNvPr id="21" name="Pfeil nach unten 20"/>
          <p:cNvSpPr/>
          <p:nvPr/>
        </p:nvSpPr>
        <p:spPr bwMode="auto">
          <a:xfrm rot="10800000">
            <a:off x="6001891" y="2017415"/>
            <a:ext cx="571504" cy="1534870"/>
          </a:xfrm>
          <a:prstGeom prst="down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kumimoji="0" lang="en-US" sz="1200" i="0" u="none" strike="noStrike" cap="none" normalizeH="0" baseline="0" smtClean="0">
                <a:ln>
                  <a:noFill/>
                </a:ln>
                <a:solidFill>
                  <a:schemeClr val="bg1"/>
                </a:solidFill>
                <a:effectLst/>
                <a:latin typeface="Segoe Light" charset="0"/>
              </a:rPr>
              <a:t>Query Results</a:t>
            </a:r>
            <a:endParaRPr kumimoji="0" lang="en-US" sz="1200" i="0" u="none" strike="noStrike" cap="none" normalizeH="0" baseline="0">
              <a:ln>
                <a:noFill/>
              </a:ln>
              <a:solidFill>
                <a:schemeClr val="bg1"/>
              </a:solidFill>
              <a:effectLst/>
              <a:latin typeface="Segoe Light" charset="0"/>
            </a:endParaRPr>
          </a:p>
        </p:txBody>
      </p:sp>
      <p:sp>
        <p:nvSpPr>
          <p:cNvPr id="22" name="Pfeil nach unten 21"/>
          <p:cNvSpPr/>
          <p:nvPr/>
        </p:nvSpPr>
        <p:spPr bwMode="auto">
          <a:xfrm>
            <a:off x="6793979" y="2017415"/>
            <a:ext cx="571504" cy="3528392"/>
          </a:xfrm>
          <a:prstGeom prst="down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kumimoji="0" lang="en-US" sz="1200" i="0" u="none" strike="noStrike" cap="none" normalizeH="0" baseline="0" smtClean="0">
                <a:ln>
                  <a:noFill/>
                </a:ln>
                <a:solidFill>
                  <a:schemeClr val="bg1"/>
                </a:solidFill>
                <a:effectLst/>
                <a:latin typeface="Segoe Light" charset="0"/>
              </a:rPr>
              <a:t>Persist</a:t>
            </a:r>
            <a:endParaRPr kumimoji="0" lang="en-US" sz="1200" i="0" u="none" strike="noStrike" cap="none" normalizeH="0" baseline="0">
              <a:ln>
                <a:noFill/>
              </a:ln>
              <a:solidFill>
                <a:schemeClr val="bg1"/>
              </a:solidFill>
              <a:effectLst/>
              <a:latin typeface="Segoe Light" charset="0"/>
            </a:endParaRPr>
          </a:p>
        </p:txBody>
      </p:sp>
      <p:sp>
        <p:nvSpPr>
          <p:cNvPr id="23" name="Abgerundete rechteckige Legende 22"/>
          <p:cNvSpPr/>
          <p:nvPr/>
        </p:nvSpPr>
        <p:spPr bwMode="auto">
          <a:xfrm>
            <a:off x="7658075" y="1513359"/>
            <a:ext cx="1872208" cy="809212"/>
          </a:xfrm>
          <a:prstGeom prst="wedgeRoundRectCallout">
            <a:avLst>
              <a:gd name="adj1" fmla="val -69300"/>
              <a:gd name="adj2" fmla="val -27013"/>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lang="en-US" sz="1600" smtClean="0">
                <a:latin typeface="Segoe Light" charset="0"/>
              </a:rPr>
              <a:t>Basis for dynamic language support</a:t>
            </a:r>
            <a:endParaRPr lang="en-US" sz="1600">
              <a:latin typeface="Segoe Light" charset="0"/>
            </a:endParaRPr>
          </a:p>
        </p:txBody>
      </p:sp>
      <p:sp>
        <p:nvSpPr>
          <p:cNvPr id="24" name="Abgerundete rechteckige Legende 23"/>
          <p:cNvSpPr/>
          <p:nvPr/>
        </p:nvSpPr>
        <p:spPr bwMode="auto">
          <a:xfrm>
            <a:off x="7370043" y="4105647"/>
            <a:ext cx="1440160" cy="792088"/>
          </a:xfrm>
          <a:prstGeom prst="wedgeRoundRectCallout">
            <a:avLst>
              <a:gd name="adj1" fmla="val -115602"/>
              <a:gd name="adj2" fmla="val -75561"/>
              <a:gd name="adj3" fmla="val 16667"/>
            </a:avLst>
          </a:pr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lang="en-US" sz="1600" smtClean="0">
                <a:latin typeface="Segoe Light" charset="0"/>
              </a:rPr>
              <a:t>“Floating” business logic</a:t>
            </a:r>
            <a:endParaRPr lang="en-US" sz="1600">
              <a:latin typeface="Segoe Light"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2" y="228600"/>
            <a:ext cx="11149013" cy="1107996"/>
          </a:xfrm>
        </p:spPr>
        <p:txBody>
          <a:bodyPr/>
          <a:lstStyle/>
          <a:p>
            <a:r>
              <a:rPr lang="en-US" dirty="0" smtClean="0">
                <a:latin typeface="Segoe Light" charset="0"/>
              </a:rPr>
              <a:t>time cockpit‘s Customization Architecture</a:t>
            </a:r>
            <a:br>
              <a:rPr lang="en-US" dirty="0" smtClean="0">
                <a:latin typeface="Segoe Light" charset="0"/>
              </a:rPr>
            </a:br>
            <a:r>
              <a:rPr lang="en-US" sz="3600" dirty="0" smtClean="0">
                <a:gradFill>
                  <a:gsLst>
                    <a:gs pos="50000">
                      <a:schemeClr val="tx2"/>
                    </a:gs>
                    <a:gs pos="100000">
                      <a:schemeClr val="tx2"/>
                    </a:gs>
                  </a:gsLst>
                  <a:lin ang="5400000" scaled="0"/>
                </a:gradFill>
                <a:latin typeface="Segoe Light" charset="0"/>
              </a:rPr>
              <a:t>Example</a:t>
            </a:r>
            <a:endParaRPr lang="de-AT" dirty="0">
              <a:latin typeface="Segoe Light" charset="0"/>
            </a:endParaRPr>
          </a:p>
        </p:txBody>
      </p:sp>
      <p:sp>
        <p:nvSpPr>
          <p:cNvPr id="3" name="Rechteck 2"/>
          <p:cNvSpPr/>
          <p:nvPr/>
        </p:nvSpPr>
        <p:spPr bwMode="auto">
          <a:xfrm>
            <a:off x="1565970" y="2364879"/>
            <a:ext cx="4248472" cy="936104"/>
          </a:xfrm>
          <a:prstGeom prst="rect">
            <a:avLst/>
          </a:prstGeom>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R="0" indent="0" algn="ctr">
              <a:lnSpc>
                <a:spcPct val="100000"/>
              </a:lnSpc>
              <a:buFont typeface="Arial" charset="0"/>
              <a:buNone/>
              <a:tabLst/>
            </a:pPr>
            <a:r>
              <a:rPr lang="en-US" sz="1400" dirty="0" smtClean="0">
                <a:latin typeface="Segoe Light" charset="0"/>
              </a:rPr>
              <a:t>Model: Calculated Property </a:t>
            </a:r>
            <a:r>
              <a:rPr lang="en-US" sz="1400" dirty="0" err="1" smtClean="0">
                <a:latin typeface="Segoe Light" charset="0"/>
                <a:cs typeface="Courier New" pitchFamily="49" charset="0"/>
              </a:rPr>
              <a:t>DurationInHours</a:t>
            </a:r>
            <a:r>
              <a:rPr lang="en-US" sz="1400" dirty="0" smtClean="0">
                <a:latin typeface="Segoe Light" charset="0"/>
              </a:rPr>
              <a:t/>
            </a:r>
            <a:br>
              <a:rPr lang="en-US" sz="1400" dirty="0" smtClean="0">
                <a:latin typeface="Segoe Light" charset="0"/>
              </a:rPr>
            </a:br>
            <a:r>
              <a:rPr lang="en-US" sz="1400" dirty="0" smtClean="0">
                <a:latin typeface="Consolas" pitchFamily="49" charset="0"/>
                <a:cs typeface="Courier New" pitchFamily="49" charset="0"/>
              </a:rPr>
              <a:t>= </a:t>
            </a:r>
            <a:r>
              <a:rPr lang="en-US" sz="1400" dirty="0" err="1" smtClean="0">
                <a:latin typeface="Consolas" pitchFamily="49" charset="0"/>
                <a:cs typeface="Courier New" pitchFamily="49" charset="0"/>
              </a:rPr>
              <a:t>Current.EndDate</a:t>
            </a:r>
            <a:r>
              <a:rPr lang="en-US" sz="1400" dirty="0" smtClean="0">
                <a:latin typeface="Consolas" pitchFamily="49" charset="0"/>
                <a:cs typeface="Courier New" pitchFamily="49" charset="0"/>
              </a:rPr>
              <a:t> – </a:t>
            </a:r>
            <a:r>
              <a:rPr lang="en-US" sz="1400" dirty="0" err="1" smtClean="0">
                <a:latin typeface="Consolas" pitchFamily="49" charset="0"/>
                <a:cs typeface="Courier New" pitchFamily="49" charset="0"/>
              </a:rPr>
              <a:t>Current.StartDate</a:t>
            </a:r>
            <a:endParaRPr lang="en-US" sz="1000" dirty="0">
              <a:latin typeface="Consolas" pitchFamily="49" charset="0"/>
              <a:cs typeface="Courier New" pitchFamily="49" charset="0"/>
            </a:endParaRPr>
          </a:p>
        </p:txBody>
      </p:sp>
      <p:sp>
        <p:nvSpPr>
          <p:cNvPr id="4" name="Rechteck 3"/>
          <p:cNvSpPr/>
          <p:nvPr/>
        </p:nvSpPr>
        <p:spPr bwMode="auto">
          <a:xfrm>
            <a:off x="5598418" y="3444999"/>
            <a:ext cx="3960440" cy="936104"/>
          </a:xfrm>
          <a:prstGeom prst="rect">
            <a:avLst/>
          </a:prstGeom>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R="0" indent="0" algn="ctr">
              <a:lnSpc>
                <a:spcPct val="100000"/>
              </a:lnSpc>
              <a:buFont typeface="Arial" charset="0"/>
              <a:buNone/>
              <a:tabLst/>
            </a:pPr>
            <a:r>
              <a:rPr lang="en-US" sz="1400" dirty="0" smtClean="0">
                <a:latin typeface="Segoe Light" charset="0"/>
              </a:rPr>
              <a:t>TCQL: </a:t>
            </a:r>
            <a:br>
              <a:rPr lang="en-US" sz="1400" dirty="0" smtClean="0">
                <a:latin typeface="Segoe Light" charset="0"/>
              </a:rPr>
            </a:br>
            <a:r>
              <a:rPr lang="en-US" sz="1400" dirty="0" smtClean="0">
                <a:latin typeface="Consolas" pitchFamily="49" charset="0"/>
                <a:cs typeface="Courier New" pitchFamily="49" charset="0"/>
              </a:rPr>
              <a:t>From T In Timesheet Select T</a:t>
            </a:r>
            <a:br>
              <a:rPr lang="en-US" sz="1400" dirty="0" smtClean="0">
                <a:latin typeface="Consolas" pitchFamily="49" charset="0"/>
                <a:cs typeface="Courier New" pitchFamily="49" charset="0"/>
              </a:rPr>
            </a:br>
            <a:r>
              <a:rPr lang="en-US" sz="1400" dirty="0" smtClean="0">
                <a:latin typeface="Consolas" pitchFamily="49" charset="0"/>
                <a:cs typeface="Courier New" pitchFamily="49" charset="0"/>
              </a:rPr>
              <a:t>Where </a:t>
            </a:r>
            <a:r>
              <a:rPr lang="en-US" sz="1400" dirty="0" err="1" smtClean="0">
                <a:latin typeface="Consolas" pitchFamily="49" charset="0"/>
                <a:cs typeface="Courier New" pitchFamily="49" charset="0"/>
              </a:rPr>
              <a:t>T.DurationInHours</a:t>
            </a:r>
            <a:r>
              <a:rPr lang="en-US" sz="1400" dirty="0" smtClean="0">
                <a:latin typeface="Consolas" pitchFamily="49" charset="0"/>
                <a:cs typeface="Courier New" pitchFamily="49" charset="0"/>
              </a:rPr>
              <a:t> &gt; 4</a:t>
            </a:r>
            <a:endParaRPr lang="en-US" sz="1000" dirty="0">
              <a:latin typeface="Consolas" pitchFamily="49" charset="0"/>
              <a:cs typeface="Courier New" pitchFamily="49" charset="0"/>
            </a:endParaRPr>
          </a:p>
        </p:txBody>
      </p:sp>
      <p:sp>
        <p:nvSpPr>
          <p:cNvPr id="5" name="Nach oben gebogener Pfeil 4"/>
          <p:cNvSpPr/>
          <p:nvPr/>
        </p:nvSpPr>
        <p:spPr>
          <a:xfrm rot="5400000">
            <a:off x="4890910" y="3288411"/>
            <a:ext cx="850392" cy="731520"/>
          </a:xfrm>
          <a:prstGeom prst="bentUp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vert"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pPr>
            <a:endParaRPr lang="en-US" sz="1200">
              <a:solidFill>
                <a:schemeClr val="tx1"/>
              </a:solidFill>
              <a:latin typeface="Segoe Light" charset="0"/>
            </a:endParaRPr>
          </a:p>
        </p:txBody>
      </p:sp>
      <p:sp>
        <p:nvSpPr>
          <p:cNvPr id="6" name="Rechteck 5"/>
          <p:cNvSpPr/>
          <p:nvPr/>
        </p:nvSpPr>
        <p:spPr bwMode="auto">
          <a:xfrm>
            <a:off x="5598418" y="4741143"/>
            <a:ext cx="3960440" cy="936104"/>
          </a:xfrm>
          <a:prstGeom prst="rect">
            <a:avLst/>
          </a:prstGeom>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R="0" indent="0" algn="ctr">
              <a:lnSpc>
                <a:spcPct val="100000"/>
              </a:lnSpc>
              <a:buFont typeface="Arial" charset="0"/>
              <a:buNone/>
              <a:tabLst/>
            </a:pPr>
            <a:r>
              <a:rPr lang="en-US" sz="1400" dirty="0" smtClean="0">
                <a:latin typeface="Segoe Light" charset="0"/>
              </a:rPr>
              <a:t>SQL: </a:t>
            </a:r>
            <a:br>
              <a:rPr lang="en-US" sz="1400" dirty="0" smtClean="0">
                <a:latin typeface="Segoe Light" charset="0"/>
              </a:rPr>
            </a:br>
            <a:r>
              <a:rPr lang="en-US" sz="1400" dirty="0" smtClean="0">
                <a:latin typeface="Consolas" pitchFamily="49" charset="0"/>
                <a:cs typeface="Courier New" pitchFamily="49" charset="0"/>
              </a:rPr>
              <a:t>select […] from &lt;Tenant&gt;.Timesheet</a:t>
            </a:r>
            <a:br>
              <a:rPr lang="en-US" sz="1400" dirty="0" smtClean="0">
                <a:latin typeface="Consolas" pitchFamily="49" charset="0"/>
                <a:cs typeface="Courier New" pitchFamily="49" charset="0"/>
              </a:rPr>
            </a:br>
            <a:r>
              <a:rPr lang="en-US" sz="1400" dirty="0" smtClean="0">
                <a:latin typeface="Consolas" pitchFamily="49" charset="0"/>
                <a:cs typeface="Courier New" pitchFamily="49" charset="0"/>
              </a:rPr>
              <a:t>where </a:t>
            </a:r>
            <a:r>
              <a:rPr lang="en-US" sz="1400" dirty="0" err="1" smtClean="0">
                <a:latin typeface="Consolas" pitchFamily="49" charset="0"/>
                <a:cs typeface="Courier New" pitchFamily="49" charset="0"/>
              </a:rPr>
              <a:t>datediff</a:t>
            </a:r>
            <a:r>
              <a:rPr lang="en-US" sz="1400" dirty="0" smtClean="0">
                <a:latin typeface="Consolas" pitchFamily="49" charset="0"/>
                <a:cs typeface="Courier New" pitchFamily="49" charset="0"/>
              </a:rPr>
              <a:t>(…) &gt; 4</a:t>
            </a:r>
            <a:endParaRPr lang="en-US" sz="1000" dirty="0">
              <a:latin typeface="Consolas" pitchFamily="49" charset="0"/>
              <a:cs typeface="Courier New" pitchFamily="49" charset="0"/>
            </a:endParaRPr>
          </a:p>
        </p:txBody>
      </p:sp>
      <p:sp>
        <p:nvSpPr>
          <p:cNvPr id="7" name="Pfeil nach unten 6"/>
          <p:cNvSpPr/>
          <p:nvPr/>
        </p:nvSpPr>
        <p:spPr bwMode="auto">
          <a:xfrm>
            <a:off x="7326610" y="4309095"/>
            <a:ext cx="571504" cy="526758"/>
          </a:xfrm>
          <a:prstGeom prst="down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en-US" sz="1200" i="0" u="none" strike="noStrike" cap="none" normalizeH="0" baseline="0">
              <a:ln>
                <a:noFill/>
              </a:ln>
              <a:solidFill>
                <a:schemeClr val="bg1"/>
              </a:solidFill>
              <a:effectLst/>
              <a:latin typeface="Segoe Light" charset="0"/>
            </a:endParaRPr>
          </a:p>
        </p:txBody>
      </p:sp>
      <p:sp>
        <p:nvSpPr>
          <p:cNvPr id="8" name="Abgerundete rechteckige Legende 7"/>
          <p:cNvSpPr/>
          <p:nvPr/>
        </p:nvSpPr>
        <p:spPr bwMode="auto">
          <a:xfrm>
            <a:off x="1854002" y="3517007"/>
            <a:ext cx="2592288" cy="809212"/>
          </a:xfrm>
          <a:prstGeom prst="wedgeRoundRectCallout">
            <a:avLst>
              <a:gd name="adj1" fmla="val 15764"/>
              <a:gd name="adj2" fmla="val -104229"/>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lang="en-US" sz="1400" smtClean="0">
                <a:latin typeface="Segoe Light" charset="0"/>
              </a:rPr>
              <a:t>Customized logic (functional expression language)</a:t>
            </a:r>
            <a:endParaRPr lang="en-US" sz="1400">
              <a:latin typeface="Segoe Light" charset="0"/>
            </a:endParaRPr>
          </a:p>
        </p:txBody>
      </p:sp>
      <p:sp>
        <p:nvSpPr>
          <p:cNvPr id="9" name="Abgerundete rechteckige Legende 8"/>
          <p:cNvSpPr/>
          <p:nvPr/>
        </p:nvSpPr>
        <p:spPr bwMode="auto">
          <a:xfrm>
            <a:off x="8190706" y="4309095"/>
            <a:ext cx="1584176" cy="521180"/>
          </a:xfrm>
          <a:prstGeom prst="wedgeRoundRectCallout">
            <a:avLst>
              <a:gd name="adj1" fmla="val -46390"/>
              <a:gd name="adj2" fmla="val 108734"/>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lang="en-US" sz="1400" smtClean="0">
                <a:latin typeface="Segoe Light" charset="0"/>
              </a:rPr>
              <a:t>Tenant filter injection</a:t>
            </a:r>
            <a:endParaRPr lang="en-US" sz="1400">
              <a:latin typeface="Segoe Light" charset="0"/>
            </a:endParaRPr>
          </a:p>
        </p:txBody>
      </p:sp>
      <p:sp>
        <p:nvSpPr>
          <p:cNvPr id="10" name="Abgerundete rechteckige Legende 9"/>
          <p:cNvSpPr/>
          <p:nvPr/>
        </p:nvSpPr>
        <p:spPr bwMode="auto">
          <a:xfrm>
            <a:off x="6318498" y="5893271"/>
            <a:ext cx="1800200" cy="648072"/>
          </a:xfrm>
          <a:prstGeom prst="wedgeRoundRectCallout">
            <a:avLst>
              <a:gd name="adj1" fmla="val 15764"/>
              <a:gd name="adj2" fmla="val -104229"/>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lang="en-US" sz="1400" dirty="0" smtClean="0">
                <a:latin typeface="Segoe Light" charset="0"/>
              </a:rPr>
              <a:t>Custom logic executed in DB layer</a:t>
            </a:r>
            <a:endParaRPr lang="en-US" sz="1400" dirty="0">
              <a:latin typeface="Segoe Light" charset="0"/>
            </a:endParaRPr>
          </a:p>
        </p:txBody>
      </p:sp>
      <p:pic>
        <p:nvPicPr>
          <p:cNvPr id="11" name="Picture 2"/>
          <p:cNvPicPr>
            <a:picLocks noChangeAspect="1" noChangeArrowheads="1"/>
          </p:cNvPicPr>
          <p:nvPr/>
        </p:nvPicPr>
        <p:blipFill>
          <a:blip r:embed="rId2" cstate="print"/>
          <a:srcRect b="62143"/>
          <a:stretch>
            <a:fillRect/>
          </a:stretch>
        </p:blipFill>
        <p:spPr bwMode="auto">
          <a:xfrm>
            <a:off x="6102474" y="1140743"/>
            <a:ext cx="3437756" cy="864096"/>
          </a:xfrm>
          <a:prstGeom prst="rect">
            <a:avLst/>
          </a:prstGeom>
          <a:noFill/>
          <a:ln w="9525">
            <a:noFill/>
            <a:miter lim="800000"/>
            <a:headEnd/>
            <a:tailEnd/>
          </a:ln>
        </p:spPr>
      </p:pic>
      <p:sp>
        <p:nvSpPr>
          <p:cNvPr id="12" name="Abgerundete rechteckige Legende 11"/>
          <p:cNvSpPr/>
          <p:nvPr/>
        </p:nvSpPr>
        <p:spPr bwMode="auto">
          <a:xfrm>
            <a:off x="6822554" y="2076847"/>
            <a:ext cx="2304256" cy="648072"/>
          </a:xfrm>
          <a:prstGeom prst="wedgeRoundRectCallout">
            <a:avLst>
              <a:gd name="adj1" fmla="val 15764"/>
              <a:gd name="adj2" fmla="val -104229"/>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lang="en-US" sz="1400" dirty="0" smtClean="0">
                <a:latin typeface="Segoe Light" charset="0"/>
              </a:rPr>
              <a:t>Custom logic executed in UI layer (data binding)</a:t>
            </a:r>
            <a:endParaRPr lang="en-US" sz="1400" dirty="0">
              <a:latin typeface="Segoe Light" charset="0"/>
            </a:endParaRPr>
          </a:p>
        </p:txBody>
      </p:sp>
      <p:sp>
        <p:nvSpPr>
          <p:cNvPr id="13" name="Rechteck 12"/>
          <p:cNvSpPr/>
          <p:nvPr/>
        </p:nvSpPr>
        <p:spPr bwMode="auto">
          <a:xfrm>
            <a:off x="3870226" y="1284759"/>
            <a:ext cx="1656184" cy="720080"/>
          </a:xfrm>
          <a:prstGeom prst="rect">
            <a:avLst/>
          </a:prstGeom>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R="0" indent="0">
              <a:lnSpc>
                <a:spcPct val="100000"/>
              </a:lnSpc>
              <a:buFont typeface="Arial" charset="0"/>
              <a:buNone/>
              <a:tabLst/>
            </a:pPr>
            <a:r>
              <a:rPr lang="en-US" sz="1400" smtClean="0">
                <a:latin typeface="Segoe Light" charset="0"/>
              </a:rPr>
              <a:t>Expression</a:t>
            </a:r>
            <a:br>
              <a:rPr lang="en-US" sz="1400" smtClean="0">
                <a:latin typeface="Segoe Light" charset="0"/>
              </a:rPr>
            </a:br>
            <a:r>
              <a:rPr lang="en-US" sz="1400" smtClean="0">
                <a:latin typeface="Segoe Light" charset="0"/>
              </a:rPr>
              <a:t>Trees</a:t>
            </a:r>
            <a:endParaRPr lang="en-US" sz="1400">
              <a:latin typeface="Segoe Light" charset="0"/>
            </a:endParaRPr>
          </a:p>
        </p:txBody>
      </p:sp>
      <p:pic>
        <p:nvPicPr>
          <p:cNvPr id="14" name="Picture 1" descr="C:\temp\IconExperience\iconex_v_bundle_png\iconexperience\v_collections_png\software_graphics_media\256x256\shadow\code_colored.png"/>
          <p:cNvPicPr>
            <a:picLocks noChangeAspect="1" noChangeArrowheads="1"/>
          </p:cNvPicPr>
          <p:nvPr/>
        </p:nvPicPr>
        <p:blipFill>
          <a:blip r:embed="rId3" cstate="print"/>
          <a:srcRect/>
          <a:stretch>
            <a:fillRect/>
          </a:stretch>
        </p:blipFill>
        <p:spPr bwMode="auto">
          <a:xfrm>
            <a:off x="4878338" y="1356767"/>
            <a:ext cx="611560" cy="611560"/>
          </a:xfrm>
          <a:prstGeom prst="rect">
            <a:avLst/>
          </a:prstGeom>
          <a:noFill/>
        </p:spPr>
      </p:pic>
      <p:sp>
        <p:nvSpPr>
          <p:cNvPr id="15" name="Pfeil nach unten 14"/>
          <p:cNvSpPr/>
          <p:nvPr/>
        </p:nvSpPr>
        <p:spPr bwMode="auto">
          <a:xfrm rot="10800000">
            <a:off x="4302274" y="1932831"/>
            <a:ext cx="571504" cy="526758"/>
          </a:xfrm>
          <a:prstGeom prst="down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en-US" sz="1200" i="0" u="none" strike="noStrike" cap="none" normalizeH="0" baseline="0">
              <a:ln>
                <a:noFill/>
              </a:ln>
              <a:solidFill>
                <a:schemeClr val="bg1"/>
              </a:solidFill>
              <a:effectLst/>
              <a:latin typeface="Segoe Light" charset="0"/>
            </a:endParaRPr>
          </a:p>
        </p:txBody>
      </p:sp>
      <p:sp>
        <p:nvSpPr>
          <p:cNvPr id="16" name="Pfeil nach oben und unten 15"/>
          <p:cNvSpPr/>
          <p:nvPr/>
        </p:nvSpPr>
        <p:spPr bwMode="auto">
          <a:xfrm rot="16200000">
            <a:off x="5572126" y="1311051"/>
            <a:ext cx="484632" cy="720080"/>
          </a:xfrm>
          <a:prstGeom prst="upDown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vert" wrap="square" lIns="91440" tIns="45720" rIns="91440" bIns="45720" numCol="1" rtlCol="0" anchor="ctr" anchorCtr="0" compatLnSpc="1">
            <a:prstTxWarp prst="textNoShape">
              <a:avLst/>
            </a:prstTxWarp>
          </a:bodyPr>
          <a:lstStyle/>
          <a:p>
            <a:pPr algn="ctr"/>
            <a:endParaRPr lang="en-US" sz="1200">
              <a:latin typeface="Segoe Light"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2" grpId="0" animBg="1"/>
      <p:bldP spid="13" grpId="0" animBg="1"/>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519112" y="228601"/>
            <a:ext cx="11149013" cy="609398"/>
          </a:xfrm>
        </p:spPr>
        <p:txBody>
          <a:bodyPr/>
          <a:lstStyle/>
          <a:p>
            <a:r>
              <a:rPr lang="en-US" dirty="0" smtClean="0"/>
              <a:t>Script-based Model and Data Maintenance</a:t>
            </a:r>
            <a:endParaRPr lang="de-AT" dirty="0"/>
          </a:p>
        </p:txBody>
      </p:sp>
      <p:sp>
        <p:nvSpPr>
          <p:cNvPr id="12" name="Textplatzhalter 11"/>
          <p:cNvSpPr>
            <a:spLocks noGrp="1"/>
          </p:cNvSpPr>
          <p:nvPr>
            <p:ph type="body" sz="quarter" idx="10"/>
          </p:nvPr>
        </p:nvSpPr>
        <p:spPr>
          <a:xfrm>
            <a:off x="519114" y="1905000"/>
            <a:ext cx="11149012" cy="4825937"/>
          </a:xfrm>
        </p:spPr>
        <p:txBody>
          <a:bodyPr/>
          <a:lstStyle/>
          <a:p>
            <a:pPr>
              <a:tabLst>
                <a:tab pos="358775" algn="l"/>
                <a:tab pos="715963" algn="l"/>
                <a:tab pos="1074738" algn="l"/>
                <a:tab pos="1431925" algn="l"/>
                <a:tab pos="1790700" algn="l"/>
                <a:tab pos="2155825" algn="l"/>
              </a:tabLst>
            </a:pPr>
            <a:r>
              <a:rPr lang="en-US" sz="1600" noProof="1" smtClean="0"/>
              <a:t>model = Context.GetWritableModel()</a:t>
            </a:r>
          </a:p>
          <a:p>
            <a:pPr>
              <a:tabLst>
                <a:tab pos="358775" algn="l"/>
                <a:tab pos="715963" algn="l"/>
                <a:tab pos="1074738" algn="l"/>
                <a:tab pos="1431925" algn="l"/>
                <a:tab pos="1790700" algn="l"/>
                <a:tab pos="2155825" algn="l"/>
              </a:tabLst>
            </a:pPr>
            <a:endParaRPr lang="en-US" sz="1600" noProof="1" smtClean="0"/>
          </a:p>
          <a:p>
            <a:pPr>
              <a:tabLst>
                <a:tab pos="358775" algn="l"/>
                <a:tab pos="715963" algn="l"/>
                <a:tab pos="1074738" algn="l"/>
                <a:tab pos="1431925" algn="l"/>
                <a:tab pos="1790700" algn="l"/>
                <a:tab pos="2155825" algn="l"/>
              </a:tabLst>
            </a:pPr>
            <a:r>
              <a:rPr lang="en-US" sz="1600" noProof="1" smtClean="0"/>
              <a:t>flatDim = ModelEntity()</a:t>
            </a:r>
          </a:p>
          <a:p>
            <a:pPr>
              <a:tabLst>
                <a:tab pos="358775" algn="l"/>
                <a:tab pos="715963" algn="l"/>
                <a:tab pos="1074738" algn="l"/>
                <a:tab pos="1431925" algn="l"/>
                <a:tab pos="1790700" algn="l"/>
                <a:tab pos="2155825" algn="l"/>
              </a:tabLst>
            </a:pPr>
            <a:r>
              <a:rPr lang="en-US" sz="1600" noProof="1" smtClean="0"/>
              <a:t>flatDim.Name = "Customer"</a:t>
            </a:r>
          </a:p>
          <a:p>
            <a:pPr>
              <a:tabLst>
                <a:tab pos="358775" algn="l"/>
                <a:tab pos="715963" algn="l"/>
                <a:tab pos="1074738" algn="l"/>
                <a:tab pos="1431925" algn="l"/>
                <a:tab pos="1790700" algn="l"/>
                <a:tab pos="2155825" algn="l"/>
              </a:tabLst>
            </a:pPr>
            <a:r>
              <a:rPr lang="en-US" sz="1600" noProof="1" smtClean="0"/>
              <a:t>model.Entities.Add(flatDim)</a:t>
            </a:r>
          </a:p>
          <a:p>
            <a:pPr>
              <a:tabLst>
                <a:tab pos="358775" algn="l"/>
                <a:tab pos="715963" algn="l"/>
                <a:tab pos="1074738" algn="l"/>
                <a:tab pos="1431925" algn="l"/>
                <a:tab pos="1790700" algn="l"/>
                <a:tab pos="2155825" algn="l"/>
              </a:tabLst>
            </a:pPr>
            <a:r>
              <a:rPr lang="en-US" sz="1600" noProof="1" smtClean="0"/>
              <a:t>model</a:t>
            </a:r>
            <a:r>
              <a:rPr lang="en-US" sz="1600" b="1" noProof="1" smtClean="0">
                <a:solidFill>
                  <a:srgbClr val="C00000"/>
                </a:solidFill>
              </a:rPr>
              <a:t>.Customer</a:t>
            </a:r>
            <a:r>
              <a:rPr lang="en-US" sz="1600" noProof="1" smtClean="0"/>
              <a:t>.Properties.Add(</a:t>
            </a:r>
          </a:p>
          <a:p>
            <a:pPr>
              <a:tabLst>
                <a:tab pos="358775" algn="l"/>
                <a:tab pos="715963" algn="l"/>
                <a:tab pos="1074738" algn="l"/>
                <a:tab pos="1431925" algn="l"/>
                <a:tab pos="1790700" algn="l"/>
                <a:tab pos="2155825" algn="l"/>
              </a:tabLst>
            </a:pPr>
            <a:r>
              <a:rPr lang="en-US" sz="1600" noProof="1" smtClean="0"/>
              <a:t>  TextProperty({ "Name": "CustomerName", "MaxStorageSize": 50 }))</a:t>
            </a:r>
          </a:p>
          <a:p>
            <a:pPr>
              <a:tabLst>
                <a:tab pos="358775" algn="l"/>
                <a:tab pos="715963" algn="l"/>
                <a:tab pos="1074738" algn="l"/>
                <a:tab pos="1431925" algn="l"/>
                <a:tab pos="1790700" algn="l"/>
                <a:tab pos="2155825" algn="l"/>
              </a:tabLst>
            </a:pPr>
            <a:endParaRPr lang="en-US" sz="1600" noProof="1" smtClean="0"/>
          </a:p>
          <a:p>
            <a:pPr>
              <a:tabLst>
                <a:tab pos="358775" algn="l"/>
                <a:tab pos="715963" algn="l"/>
                <a:tab pos="1074738" algn="l"/>
                <a:tab pos="1431925" algn="l"/>
                <a:tab pos="1790700" algn="l"/>
                <a:tab pos="2155825" algn="l"/>
              </a:tabLst>
            </a:pPr>
            <a:r>
              <a:rPr lang="en-US" sz="1600" noProof="1" smtClean="0"/>
              <a:t>[…]</a:t>
            </a:r>
          </a:p>
          <a:p>
            <a:pPr>
              <a:tabLst>
                <a:tab pos="358775" algn="l"/>
                <a:tab pos="715963" algn="l"/>
                <a:tab pos="1074738" algn="l"/>
                <a:tab pos="1431925" algn="l"/>
                <a:tab pos="1790700" algn="l"/>
                <a:tab pos="2155825" algn="l"/>
              </a:tabLst>
            </a:pPr>
            <a:r>
              <a:rPr lang="en-US" sz="1600" noProof="1" smtClean="0"/>
              <a:t>Context.SaveModel(model)</a:t>
            </a:r>
          </a:p>
          <a:p>
            <a:pPr>
              <a:tabLst>
                <a:tab pos="358775" algn="l"/>
                <a:tab pos="715963" algn="l"/>
                <a:tab pos="1074738" algn="l"/>
                <a:tab pos="1431925" algn="l"/>
                <a:tab pos="1790700" algn="l"/>
                <a:tab pos="2155825" algn="l"/>
              </a:tabLst>
            </a:pPr>
            <a:endParaRPr lang="en-US" sz="1600" noProof="1" smtClean="0"/>
          </a:p>
          <a:p>
            <a:pPr>
              <a:tabLst>
                <a:tab pos="358775" algn="l"/>
                <a:tab pos="715963" algn="l"/>
                <a:tab pos="1074738" algn="l"/>
                <a:tab pos="1431925" algn="l"/>
                <a:tab pos="1790700" algn="l"/>
                <a:tab pos="2155825" algn="l"/>
              </a:tabLst>
            </a:pPr>
            <a:endParaRPr lang="en-US" sz="1600" noProof="1" smtClean="0"/>
          </a:p>
          <a:p>
            <a:pPr>
              <a:tabLst>
                <a:tab pos="358775" algn="l"/>
                <a:tab pos="715963" algn="l"/>
                <a:tab pos="1074738" algn="l"/>
                <a:tab pos="1431925" algn="l"/>
                <a:tab pos="1790700" algn="l"/>
                <a:tab pos="2155825" algn="l"/>
              </a:tabLst>
            </a:pPr>
            <a:endParaRPr lang="en-US" sz="1600" noProof="1" smtClean="0"/>
          </a:p>
          <a:p>
            <a:pPr>
              <a:tabLst>
                <a:tab pos="358775" algn="l"/>
                <a:tab pos="715963" algn="l"/>
                <a:tab pos="1074738" algn="l"/>
                <a:tab pos="1431925" algn="l"/>
                <a:tab pos="1790700" algn="l"/>
                <a:tab pos="2155825" algn="l"/>
              </a:tabLst>
            </a:pPr>
            <a:r>
              <a:rPr lang="en-US" sz="1600" noProof="1" smtClean="0"/>
              <a:t>[…]</a:t>
            </a:r>
          </a:p>
          <a:p>
            <a:pPr>
              <a:tabLst>
                <a:tab pos="358775" algn="l"/>
                <a:tab pos="715963" algn="l"/>
                <a:tab pos="1074738" algn="l"/>
                <a:tab pos="1431925" algn="l"/>
                <a:tab pos="1790700" algn="l"/>
                <a:tab pos="2155825" algn="l"/>
              </a:tabLst>
            </a:pPr>
            <a:r>
              <a:rPr lang="en-US" sz="1600" noProof="1" smtClean="0"/>
              <a:t>customer = Context</a:t>
            </a:r>
            <a:r>
              <a:rPr lang="en-US" sz="1600" b="1" noProof="1" smtClean="0">
                <a:solidFill>
                  <a:srgbClr val="C00000"/>
                </a:solidFill>
              </a:rPr>
              <a:t>.CreateCustomer</a:t>
            </a:r>
            <a:r>
              <a:rPr lang="en-US" sz="1600" noProof="1" smtClean="0"/>
              <a:t>()</a:t>
            </a:r>
          </a:p>
          <a:p>
            <a:pPr>
              <a:tabLst>
                <a:tab pos="358775" algn="l"/>
                <a:tab pos="715963" algn="l"/>
                <a:tab pos="1074738" algn="l"/>
                <a:tab pos="1431925" algn="l"/>
                <a:tab pos="1790700" algn="l"/>
                <a:tab pos="2155825" algn="l"/>
              </a:tabLst>
            </a:pPr>
            <a:r>
              <a:rPr lang="en-US" sz="1600" noProof="1" smtClean="0"/>
              <a:t>customer</a:t>
            </a:r>
            <a:r>
              <a:rPr lang="en-US" sz="1600" b="1" noProof="1" smtClean="0">
                <a:solidFill>
                  <a:srgbClr val="C00000"/>
                </a:solidFill>
              </a:rPr>
              <a:t>.CustomerName</a:t>
            </a:r>
            <a:r>
              <a:rPr lang="en-US" sz="1600" noProof="1" smtClean="0"/>
              <a:t> = "C01"</a:t>
            </a:r>
          </a:p>
          <a:p>
            <a:pPr>
              <a:tabLst>
                <a:tab pos="358775" algn="l"/>
                <a:tab pos="715963" algn="l"/>
                <a:tab pos="1074738" algn="l"/>
                <a:tab pos="1431925" algn="l"/>
                <a:tab pos="1790700" algn="l"/>
                <a:tab pos="2155825" algn="l"/>
              </a:tabLst>
            </a:pPr>
            <a:r>
              <a:rPr lang="en-US" sz="1600" noProof="1" smtClean="0"/>
              <a:t>Context.SaveObject(customer)</a:t>
            </a:r>
          </a:p>
          <a:p>
            <a:endParaRPr lang="de-AT" sz="1600" dirty="0"/>
          </a:p>
        </p:txBody>
      </p:sp>
      <p:sp>
        <p:nvSpPr>
          <p:cNvPr id="13" name="Geschweifte Klammer rechts 12"/>
          <p:cNvSpPr/>
          <p:nvPr/>
        </p:nvSpPr>
        <p:spPr>
          <a:xfrm>
            <a:off x="8018487" y="2118767"/>
            <a:ext cx="216024" cy="2304256"/>
          </a:xfrm>
          <a:prstGeom prst="rightBrace">
            <a:avLst/>
          </a:prstGeom>
          <a:ln>
            <a:solidFill>
              <a:srgbClr val="C0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4" name="Textfeld 13"/>
          <p:cNvSpPr txBox="1"/>
          <p:nvPr/>
        </p:nvSpPr>
        <p:spPr>
          <a:xfrm rot="5400000">
            <a:off x="8018266" y="3086229"/>
            <a:ext cx="801823" cy="369332"/>
          </a:xfrm>
          <a:prstGeom prst="rect">
            <a:avLst/>
          </a:prstGeom>
          <a:noFill/>
        </p:spPr>
        <p:txBody>
          <a:bodyPr wrap="none" rtlCol="0">
            <a:spAutoFit/>
          </a:bodyPr>
          <a:lstStyle/>
          <a:p>
            <a:r>
              <a:rPr lang="en-US" dirty="0" smtClean="0">
                <a:solidFill>
                  <a:schemeClr val="bg1"/>
                </a:solidFill>
                <a:latin typeface="Segoe Light" charset="0"/>
              </a:rPr>
              <a:t>Model</a:t>
            </a:r>
            <a:endParaRPr lang="en-US" dirty="0">
              <a:solidFill>
                <a:schemeClr val="bg1"/>
              </a:solidFill>
              <a:latin typeface="Segoe Light" charset="0"/>
            </a:endParaRPr>
          </a:p>
        </p:txBody>
      </p:sp>
      <p:sp>
        <p:nvSpPr>
          <p:cNvPr id="15" name="Geschweifte Klammer rechts 14"/>
          <p:cNvSpPr/>
          <p:nvPr/>
        </p:nvSpPr>
        <p:spPr>
          <a:xfrm>
            <a:off x="8018487" y="5305797"/>
            <a:ext cx="216024" cy="1296144"/>
          </a:xfrm>
          <a:prstGeom prst="rightBrace">
            <a:avLst/>
          </a:prstGeom>
          <a:ln>
            <a:solidFill>
              <a:srgbClr val="C0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6" name="Textfeld 15"/>
          <p:cNvSpPr txBox="1"/>
          <p:nvPr/>
        </p:nvSpPr>
        <p:spPr>
          <a:xfrm rot="5400000">
            <a:off x="8089600" y="5769203"/>
            <a:ext cx="659155" cy="369332"/>
          </a:xfrm>
          <a:prstGeom prst="rect">
            <a:avLst/>
          </a:prstGeom>
          <a:noFill/>
        </p:spPr>
        <p:txBody>
          <a:bodyPr wrap="none" rtlCol="0">
            <a:spAutoFit/>
          </a:bodyPr>
          <a:lstStyle/>
          <a:p>
            <a:r>
              <a:rPr lang="en-US" smtClean="0">
                <a:solidFill>
                  <a:schemeClr val="bg1"/>
                </a:solidFill>
                <a:latin typeface="Segoe Light" charset="0"/>
              </a:rPr>
              <a:t>Data</a:t>
            </a:r>
            <a:endParaRPr lang="en-US" dirty="0">
              <a:solidFill>
                <a:schemeClr val="bg1"/>
              </a:solidFill>
              <a:latin typeface="Segoe Light" charset="0"/>
            </a:endParaRPr>
          </a:p>
        </p:txBody>
      </p:sp>
      <p:cxnSp>
        <p:nvCxnSpPr>
          <p:cNvPr id="17" name="Gerade Verbindung mit Pfeil 16"/>
          <p:cNvCxnSpPr/>
          <p:nvPr/>
        </p:nvCxnSpPr>
        <p:spPr>
          <a:xfrm rot="5400000">
            <a:off x="1833564" y="4014787"/>
            <a:ext cx="2209800" cy="1571627"/>
          </a:xfrm>
          <a:prstGeom prst="straightConnector1">
            <a:avLst/>
          </a:prstGeom>
          <a:ln>
            <a:solidFill>
              <a:srgbClr val="C00000"/>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18" name="Gerade Verbindung mit Pfeil 17"/>
          <p:cNvCxnSpPr/>
          <p:nvPr/>
        </p:nvCxnSpPr>
        <p:spPr>
          <a:xfrm rot="16200000" flipH="1">
            <a:off x="1698328" y="4041477"/>
            <a:ext cx="2670795" cy="409550"/>
          </a:xfrm>
          <a:prstGeom prst="straightConnector1">
            <a:avLst/>
          </a:prstGeom>
          <a:ln>
            <a:solidFill>
              <a:srgbClr val="C00000"/>
            </a:solidFill>
            <a:headEnd type="arrow"/>
            <a:tailEnd type="arrow"/>
          </a:ln>
        </p:spPr>
        <p:style>
          <a:lnRef idx="2">
            <a:schemeClr val="accent2"/>
          </a:lnRef>
          <a:fillRef idx="0">
            <a:schemeClr val="accent2"/>
          </a:fillRef>
          <a:effectRef idx="1">
            <a:schemeClr val="accent2"/>
          </a:effectRef>
          <a:fontRef idx="minor">
            <a:schemeClr val="tx1"/>
          </a:fontRef>
        </p:style>
      </p:cxnSp>
      <p:sp>
        <p:nvSpPr>
          <p:cNvPr id="22" name="Abgerundetes Rechteck 21"/>
          <p:cNvSpPr/>
          <p:nvPr/>
        </p:nvSpPr>
        <p:spPr>
          <a:xfrm>
            <a:off x="4997202" y="5567908"/>
            <a:ext cx="2448272" cy="914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bg1"/>
                </a:solidFill>
                <a:latin typeface="Segoe Light" charset="0"/>
              </a:rPr>
              <a:t>In C# 4 we can use </a:t>
            </a:r>
            <a:r>
              <a:rPr lang="en-US" dirty="0" smtClean="0">
                <a:solidFill>
                  <a:schemeClr val="bg1"/>
                </a:solidFill>
                <a:latin typeface="Consolas" pitchFamily="49" charset="0"/>
                <a:cs typeface="Courier New" pitchFamily="49" charset="0"/>
              </a:rPr>
              <a:t>dynamic</a:t>
            </a:r>
            <a:r>
              <a:rPr lang="en-US" dirty="0" smtClean="0">
                <a:solidFill>
                  <a:schemeClr val="bg1"/>
                </a:solidFill>
                <a:latin typeface="Segoe Light" charset="0"/>
              </a:rPr>
              <a:t> keyword</a:t>
            </a:r>
            <a:endParaRPr lang="en-US" dirty="0">
              <a:solidFill>
                <a:schemeClr val="bg1"/>
              </a:solidFill>
              <a:latin typeface="Segoe Light"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smtClean="0"/>
              <a:t>Where To Use What</a:t>
            </a:r>
            <a:endParaRPr lang="en-US"/>
          </a:p>
        </p:txBody>
      </p:sp>
      <p:sp>
        <p:nvSpPr>
          <p:cNvPr id="5" name="Textplatzhalter 4"/>
          <p:cNvSpPr>
            <a:spLocks noGrp="1"/>
          </p:cNvSpPr>
          <p:nvPr>
            <p:ph type="body" idx="1"/>
          </p:nvPr>
        </p:nvSpPr>
        <p:spPr>
          <a:xfrm>
            <a:off x="519113" y="1411553"/>
            <a:ext cx="5486400" cy="346249"/>
          </a:xfrm>
        </p:spPr>
        <p:txBody>
          <a:bodyPr/>
          <a:lstStyle/>
          <a:p>
            <a:r>
              <a:rPr lang="en-US" smtClean="0"/>
              <a:t>CLR Languages And Scripting</a:t>
            </a:r>
            <a:endParaRPr lang="en-US"/>
          </a:p>
        </p:txBody>
      </p:sp>
      <p:sp>
        <p:nvSpPr>
          <p:cNvPr id="6" name="Inhaltsplatzhalter 5"/>
          <p:cNvSpPr>
            <a:spLocks noGrp="1"/>
          </p:cNvSpPr>
          <p:nvPr>
            <p:ph sz="half" idx="2"/>
          </p:nvPr>
        </p:nvSpPr>
        <p:spPr>
          <a:xfrm>
            <a:off x="507867" y="2133600"/>
            <a:ext cx="5484971" cy="3120854"/>
          </a:xfrm>
        </p:spPr>
        <p:txBody>
          <a:bodyPr/>
          <a:lstStyle/>
          <a:p>
            <a:r>
              <a:rPr lang="en-US" smtClean="0"/>
              <a:t>Offer vertical business templates for time tracking</a:t>
            </a:r>
          </a:p>
          <a:p>
            <a:r>
              <a:rPr lang="en-US" smtClean="0"/>
              <a:t>Interface development</a:t>
            </a:r>
          </a:p>
          <a:p>
            <a:r>
              <a:rPr lang="en-US" smtClean="0"/>
              <a:t>Actions</a:t>
            </a:r>
          </a:p>
          <a:p>
            <a:pPr lvl="1"/>
            <a:r>
              <a:rPr lang="en-US" smtClean="0"/>
              <a:t>Predefined and customized</a:t>
            </a:r>
          </a:p>
          <a:p>
            <a:pPr lvl="1"/>
            <a:r>
              <a:rPr lang="en-US" smtClean="0"/>
              <a:t>Flexible binding mechanisms to support CLR- and WF-based actions (bridge to declarative world)</a:t>
            </a:r>
          </a:p>
          <a:p>
            <a:endParaRPr lang="en-US"/>
          </a:p>
        </p:txBody>
      </p:sp>
      <p:sp>
        <p:nvSpPr>
          <p:cNvPr id="7" name="Textplatzhalter 6"/>
          <p:cNvSpPr>
            <a:spLocks noGrp="1"/>
          </p:cNvSpPr>
          <p:nvPr>
            <p:ph type="body" sz="quarter" idx="3"/>
          </p:nvPr>
        </p:nvSpPr>
        <p:spPr>
          <a:xfrm>
            <a:off x="6181725" y="1411553"/>
            <a:ext cx="5486400" cy="346249"/>
          </a:xfrm>
        </p:spPr>
        <p:txBody>
          <a:bodyPr/>
          <a:lstStyle/>
          <a:p>
            <a:r>
              <a:rPr lang="en-US" smtClean="0"/>
              <a:t>Declarative</a:t>
            </a:r>
            <a:endParaRPr lang="en-US"/>
          </a:p>
        </p:txBody>
      </p:sp>
      <p:sp>
        <p:nvSpPr>
          <p:cNvPr id="8" name="Inhaltsplatzhalter 7"/>
          <p:cNvSpPr>
            <a:spLocks noGrp="1"/>
          </p:cNvSpPr>
          <p:nvPr>
            <p:ph sz="quarter" idx="4"/>
          </p:nvPr>
        </p:nvSpPr>
        <p:spPr>
          <a:xfrm>
            <a:off x="6181725" y="2133600"/>
            <a:ext cx="5486400" cy="2891561"/>
          </a:xfrm>
        </p:spPr>
        <p:txBody>
          <a:bodyPr/>
          <a:lstStyle/>
          <a:p>
            <a:r>
              <a:rPr lang="en-US" smtClean="0"/>
              <a:t>UI definition</a:t>
            </a:r>
          </a:p>
          <a:p>
            <a:pPr lvl="1"/>
            <a:r>
              <a:rPr lang="en-US" smtClean="0"/>
              <a:t>Forms and lists (incl. queries)</a:t>
            </a:r>
          </a:p>
          <a:p>
            <a:pPr lvl="1"/>
            <a:r>
              <a:rPr lang="en-US" smtClean="0"/>
              <a:t>Color schemas</a:t>
            </a:r>
          </a:p>
          <a:p>
            <a:pPr lvl="1"/>
            <a:r>
              <a:rPr lang="en-US" smtClean="0"/>
              <a:t>Runtime environment for the model</a:t>
            </a:r>
          </a:p>
          <a:p>
            <a:r>
              <a:rPr lang="en-US" smtClean="0"/>
              <a:t>Calculated properties</a:t>
            </a:r>
          </a:p>
          <a:p>
            <a:r>
              <a:rPr lang="en-US" smtClean="0"/>
              <a:t>Validation rules</a:t>
            </a:r>
          </a:p>
          <a:p>
            <a:r>
              <a:rPr lang="en-US" smtClean="0"/>
              <a:t>Default values</a:t>
            </a:r>
          </a:p>
          <a:p>
            <a:r>
              <a:rPr lang="en-US" smtClean="0"/>
              <a:t>Exports for reporting</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367046" y="2198727"/>
            <a:ext cx="7454733" cy="1107996"/>
          </a:xfrm>
          <a:prstGeom prst="rect">
            <a:avLst/>
          </a:prstGeom>
          <a:noFill/>
        </p:spPr>
        <p:txBody>
          <a:bodyPr wrap="none" lIns="0" tIns="0" rIns="0" bIns="0" rtlCol="0">
            <a:spAutoFit/>
          </a:bodyPr>
          <a:lstStyle/>
          <a:p>
            <a:pPr algn="ctr"/>
            <a:r>
              <a:rPr lang="en-US" sz="7200" dirty="0">
                <a:solidFill>
                  <a:srgbClr val="FFC000"/>
                </a:solidFill>
                <a:latin typeface="Segoe UI Semibold" pitchFamily="34" charset="0"/>
              </a:rPr>
              <a:t>Why</a:t>
            </a:r>
            <a:r>
              <a:rPr lang="en-US" sz="7200" dirty="0">
                <a:solidFill>
                  <a:srgbClr val="FFC000"/>
                </a:solidFill>
                <a:latin typeface="Segoe UI Light" pitchFamily="34" charset="0"/>
              </a:rPr>
              <a:t> </a:t>
            </a:r>
            <a:r>
              <a:rPr lang="en-US" sz="7200" dirty="0">
                <a:latin typeface="Segoe UI Light" pitchFamily="34" charset="0"/>
              </a:rPr>
              <a:t>should I care?</a:t>
            </a:r>
            <a:endParaRPr lang="de-AT" sz="6600" dirty="0" err="1" smtClean="0">
              <a:gradFill>
                <a:gsLst>
                  <a:gs pos="0">
                    <a:schemeClr val="tx1"/>
                  </a:gs>
                  <a:gs pos="86000">
                    <a:schemeClr val="tx1"/>
                  </a:gs>
                </a:gsLst>
                <a:lin ang="5400000" scaled="0"/>
              </a:gradFill>
              <a:latin typeface="Segoe UI Light" pitchFamily="34" charset="0"/>
            </a:endParaRPr>
          </a:p>
        </p:txBody>
      </p:sp>
    </p:spTree>
    <p:extLst>
      <p:ext uri="{BB962C8B-B14F-4D97-AF65-F5344CB8AC3E}">
        <p14:creationId xmlns:p14="http://schemas.microsoft.com/office/powerpoint/2010/main" val="161518679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519112" y="228601"/>
            <a:ext cx="11149013" cy="1107996"/>
          </a:xfrm>
        </p:spPr>
        <p:txBody>
          <a:bodyPr/>
          <a:lstStyle/>
          <a:p>
            <a:r>
              <a:rPr lang="en-US" dirty="0" smtClean="0"/>
              <a:t>DSL For Form Definition</a:t>
            </a:r>
            <a:br>
              <a:rPr lang="en-US" dirty="0" smtClean="0"/>
            </a:br>
            <a:r>
              <a:rPr lang="en-US" sz="3600" dirty="0" smtClean="0">
                <a:gradFill>
                  <a:gsLst>
                    <a:gs pos="50000">
                      <a:schemeClr val="tx2"/>
                    </a:gs>
                    <a:gs pos="100000">
                      <a:schemeClr val="tx2"/>
                    </a:gs>
                  </a:gsLst>
                  <a:lin ang="5400000" scaled="0"/>
                </a:gradFill>
              </a:rPr>
              <a:t>Declaration of UI using XAML-based DSL</a:t>
            </a:r>
            <a:endParaRPr lang="de-AT" sz="3600" dirty="0" smtClean="0">
              <a:gradFill>
                <a:gsLst>
                  <a:gs pos="50000">
                    <a:schemeClr val="tx2"/>
                  </a:gs>
                  <a:gs pos="100000">
                    <a:schemeClr val="tx2"/>
                  </a:gs>
                </a:gsLst>
                <a:lin ang="5400000" scaled="0"/>
              </a:gradFill>
            </a:endParaRPr>
          </a:p>
        </p:txBody>
      </p:sp>
      <p:sp>
        <p:nvSpPr>
          <p:cNvPr id="8" name="Textplatzhalter 7"/>
          <p:cNvSpPr>
            <a:spLocks noGrp="1"/>
          </p:cNvSpPr>
          <p:nvPr>
            <p:ph type="body" sz="quarter" idx="10"/>
          </p:nvPr>
        </p:nvSpPr>
        <p:spPr>
          <a:xfrm>
            <a:off x="519114" y="1905000"/>
            <a:ext cx="11149012" cy="4696670"/>
          </a:xfrm>
        </p:spPr>
        <p:txBody>
          <a:bodyPr/>
          <a:lstStyle/>
          <a:p>
            <a:r>
              <a:rPr lang="en-US" sz="1400" noProof="1" smtClean="0"/>
              <a:t>&lt;Form ModelEntityName="APP_Timesheet" […]&gt;</a:t>
            </a:r>
          </a:p>
          <a:p>
            <a:r>
              <a:rPr lang="en-US" sz="1400" noProof="1" smtClean="0"/>
              <a:t>  &lt;Tab Header="Zeitbuchung"&gt;</a:t>
            </a:r>
          </a:p>
          <a:p>
            <a:r>
              <a:rPr lang="en-US" sz="1400" noProof="1" smtClean="0"/>
              <a:t>    &lt;Section Header="Allgemein"&gt;</a:t>
            </a:r>
          </a:p>
          <a:p>
            <a:r>
              <a:rPr lang="en-US" sz="1400" noProof="1" smtClean="0"/>
              <a:t>      &lt;</a:t>
            </a:r>
            <a:r>
              <a:rPr lang="en-US" sz="1400" b="1" noProof="1" smtClean="0">
                <a:solidFill>
                  <a:srgbClr val="C00000"/>
                </a:solidFill>
              </a:rPr>
              <a:t>DurationCell</a:t>
            </a:r>
            <a:r>
              <a:rPr lang="en-US" sz="1400" noProof="1" smtClean="0"/>
              <a:t> BeginTime="=Current.APP_BeginTime"    </a:t>
            </a:r>
          </a:p>
          <a:p>
            <a:r>
              <a:rPr lang="en-US" sz="1400" noProof="1" smtClean="0"/>
              <a:t>        EndTime="=Current.APP_EndTime" Header="Zeitraum" /&gt;</a:t>
            </a:r>
          </a:p>
          <a:p>
            <a:r>
              <a:rPr lang="en-US" sz="1400" noProof="1" smtClean="0"/>
              <a:t>      &lt;BoundCell Content="=Current.APP_Description" /&gt;</a:t>
            </a:r>
          </a:p>
          <a:p>
            <a:r>
              <a:rPr lang="en-US" sz="1400" noProof="1" smtClean="0"/>
              <a:t>    &lt;/Section&gt;</a:t>
            </a:r>
          </a:p>
          <a:p>
            <a:r>
              <a:rPr lang="en-US" sz="1400" noProof="1" smtClean="0"/>
              <a:t>    &lt;Section Header="Projekt"&gt;</a:t>
            </a:r>
          </a:p>
          <a:p>
            <a:r>
              <a:rPr lang="en-US" sz="1400" noProof="1" smtClean="0"/>
              <a:t>      &lt;</a:t>
            </a:r>
            <a:r>
              <a:rPr lang="en-US" sz="1400" b="1" noProof="1" smtClean="0">
                <a:solidFill>
                  <a:srgbClr val="C00000"/>
                </a:solidFill>
              </a:rPr>
              <a:t>RelationCell</a:t>
            </a:r>
            <a:r>
              <a:rPr lang="en-US" sz="1400" noProof="1" smtClean="0"/>
              <a:t> Content="=Current.APP_Project" </a:t>
            </a:r>
          </a:p>
          <a:p>
            <a:r>
              <a:rPr lang="en-US" sz="1400" noProof="1" smtClean="0"/>
              <a:t>        List="APP_DefaultProjectList" SortDirection="Descending" /&gt;</a:t>
            </a:r>
          </a:p>
          <a:p>
            <a:r>
              <a:rPr lang="en-US" sz="1400" noProof="1" smtClean="0"/>
              <a:t>    &lt;/Section&gt;</a:t>
            </a:r>
          </a:p>
          <a:p>
            <a:r>
              <a:rPr lang="en-US" sz="1400" noProof="1" smtClean="0"/>
              <a:t>    &lt;Section Header="Verrechnung"&gt;</a:t>
            </a:r>
          </a:p>
          <a:p>
            <a:r>
              <a:rPr lang="en-US" sz="1400" noProof="1" smtClean="0"/>
              <a:t>      &lt;</a:t>
            </a:r>
            <a:r>
              <a:rPr lang="en-US" sz="1400" b="1" noProof="1" smtClean="0">
                <a:solidFill>
                  <a:srgbClr val="C00000"/>
                </a:solidFill>
              </a:rPr>
              <a:t>NumericCell</a:t>
            </a:r>
            <a:r>
              <a:rPr lang="en-US" sz="1400" noProof="1" smtClean="0"/>
              <a:t> Content="=Current.APP_HourlyRateProjectOrTask" </a:t>
            </a:r>
          </a:p>
          <a:p>
            <a:r>
              <a:rPr lang="en-US" sz="1400" noProof="1" smtClean="0"/>
              <a:t>         NumberFormatPattern="#,##0.00" /&gt;</a:t>
            </a:r>
          </a:p>
          <a:p>
            <a:r>
              <a:rPr lang="en-US" sz="1400" noProof="1" smtClean="0"/>
              <a:t>      &lt;BoundCell Content="=Current.APP_NoBilling" /&gt;</a:t>
            </a:r>
          </a:p>
          <a:p>
            <a:r>
              <a:rPr lang="en-US" sz="1400" noProof="1" smtClean="0"/>
              <a:t>    &lt;/Section&gt;</a:t>
            </a:r>
          </a:p>
          <a:p>
            <a:r>
              <a:rPr lang="en-US" sz="1400" noProof="1" smtClean="0"/>
              <a:t>  &lt;/Tab&gt;</a:t>
            </a:r>
          </a:p>
          <a:p>
            <a:r>
              <a:rPr lang="en-US" sz="1400" noProof="1" smtClean="0"/>
              <a:t>  […]</a:t>
            </a:r>
          </a:p>
          <a:p>
            <a:r>
              <a:rPr lang="en-US" sz="1400" noProof="1" smtClean="0"/>
              <a:t>&lt;/Form&gt;</a:t>
            </a:r>
          </a:p>
          <a:p>
            <a:endParaRPr lang="de-AT" sz="1400"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519112" y="228601"/>
            <a:ext cx="11149013" cy="1107996"/>
          </a:xfrm>
        </p:spPr>
        <p:txBody>
          <a:bodyPr/>
          <a:lstStyle/>
          <a:p>
            <a:r>
              <a:rPr lang="en-US" dirty="0" smtClean="0"/>
              <a:t>DSL For List Definition</a:t>
            </a:r>
            <a:br>
              <a:rPr lang="en-US" dirty="0" smtClean="0"/>
            </a:br>
            <a:r>
              <a:rPr lang="en-US" sz="3600" dirty="0" smtClean="0">
                <a:gradFill>
                  <a:gsLst>
                    <a:gs pos="50000">
                      <a:schemeClr val="tx2"/>
                    </a:gs>
                    <a:gs pos="100000">
                      <a:schemeClr val="tx2"/>
                    </a:gs>
                  </a:gsLst>
                  <a:lin ang="5400000" scaled="0"/>
                </a:gradFill>
              </a:rPr>
              <a:t>Declaration of UI using XAML-based DSL</a:t>
            </a:r>
            <a:endParaRPr lang="de-AT" sz="3600" dirty="0" smtClean="0">
              <a:gradFill>
                <a:gsLst>
                  <a:gs pos="50000">
                    <a:schemeClr val="tx2"/>
                  </a:gs>
                  <a:gs pos="100000">
                    <a:schemeClr val="tx2"/>
                  </a:gs>
                </a:gsLst>
                <a:lin ang="5400000" scaled="0"/>
              </a:gradFill>
            </a:endParaRPr>
          </a:p>
        </p:txBody>
      </p:sp>
      <p:sp>
        <p:nvSpPr>
          <p:cNvPr id="8" name="Textplatzhalter 7"/>
          <p:cNvSpPr>
            <a:spLocks noGrp="1"/>
          </p:cNvSpPr>
          <p:nvPr>
            <p:ph type="body" sz="quarter" idx="10"/>
          </p:nvPr>
        </p:nvSpPr>
        <p:spPr>
          <a:xfrm>
            <a:off x="519114" y="1905000"/>
            <a:ext cx="11149012" cy="3662541"/>
          </a:xfrm>
        </p:spPr>
        <p:txBody>
          <a:bodyPr/>
          <a:lstStyle/>
          <a:p>
            <a:r>
              <a:rPr lang="en-US" sz="2000" noProof="1" smtClean="0"/>
              <a:t>&lt;List […] EditFormName="APP_TimesheetForm" </a:t>
            </a:r>
          </a:p>
          <a:p>
            <a:r>
              <a:rPr lang="en-US" sz="2000" noProof="1" smtClean="0"/>
              <a:t>  </a:t>
            </a:r>
            <a:r>
              <a:rPr lang="en-US" sz="2000" b="1" noProof="1" smtClean="0">
                <a:solidFill>
                  <a:srgbClr val="C00000"/>
                </a:solidFill>
              </a:rPr>
              <a:t>Query</a:t>
            </a:r>
            <a:r>
              <a:rPr lang="en-US" sz="2000" noProof="1" smtClean="0"/>
              <a:t>="</a:t>
            </a:r>
          </a:p>
          <a:p>
            <a:r>
              <a:rPr lang="en-US" sz="2000" noProof="1" smtClean="0"/>
              <a:t>    From Current </a:t>
            </a:r>
          </a:p>
          <a:p>
            <a:r>
              <a:rPr lang="en-US" sz="2000" noProof="1" smtClean="0"/>
              <a:t>    In APP_Timesheet.Include('APP_UserDetail')[…]</a:t>
            </a:r>
          </a:p>
          <a:p>
            <a:r>
              <a:rPr lang="en-US" sz="2000" noProof="1" smtClean="0"/>
              <a:t>    Order By Current.APP_BeginTime </a:t>
            </a:r>
          </a:p>
          <a:p>
            <a:r>
              <a:rPr lang="en-US" sz="2000" noProof="1" smtClean="0"/>
              <a:t>    Select Current"&gt;</a:t>
            </a:r>
          </a:p>
          <a:p>
            <a:r>
              <a:rPr lang="en-US" sz="2000" noProof="1" smtClean="0"/>
              <a:t>  &lt;BoundCell Content="=Current.APP_UserDetail" /&gt;</a:t>
            </a:r>
          </a:p>
          <a:p>
            <a:r>
              <a:rPr lang="en-US" sz="2000" noProof="1" smtClean="0"/>
              <a:t>  &lt;NumericCell Content="=Current.APP_HourlyRateActual" </a:t>
            </a:r>
          </a:p>
          <a:p>
            <a:r>
              <a:rPr lang="en-US" sz="2000" noProof="1" smtClean="0"/>
              <a:t>    NumberFormatPattern="#,##0.00" /&gt;</a:t>
            </a:r>
          </a:p>
          <a:p>
            <a:r>
              <a:rPr lang="en-US" sz="2000" noProof="1" smtClean="0"/>
              <a:t>  […]</a:t>
            </a:r>
          </a:p>
          <a:p>
            <a:r>
              <a:rPr lang="en-US" sz="2000" noProof="1" smtClean="0"/>
              <a:t>&lt;/List&gt;</a:t>
            </a:r>
            <a:endParaRPr lang="en-US" sz="2000" noProof="1"/>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Tips For Customization (1/2)</a:t>
            </a:r>
            <a:endParaRPr lang="de-AT" dirty="0"/>
          </a:p>
        </p:txBody>
      </p:sp>
      <p:sp>
        <p:nvSpPr>
          <p:cNvPr id="5" name="Textplatzhalter 4"/>
          <p:cNvSpPr>
            <a:spLocks noGrp="1"/>
          </p:cNvSpPr>
          <p:nvPr>
            <p:ph type="body" sz="quarter" idx="10"/>
          </p:nvPr>
        </p:nvSpPr>
        <p:spPr>
          <a:xfrm>
            <a:off x="519112" y="1447799"/>
            <a:ext cx="11149013" cy="4727448"/>
          </a:xfrm>
        </p:spPr>
        <p:txBody>
          <a:bodyPr/>
          <a:lstStyle/>
          <a:p>
            <a:r>
              <a:rPr lang="en-US" dirty="0" smtClean="0"/>
              <a:t>DLR is a great platform to build on</a:t>
            </a:r>
          </a:p>
          <a:p>
            <a:pPr lvl="1"/>
            <a:r>
              <a:rPr lang="en-US" dirty="0" smtClean="0"/>
              <a:t>Also possible if you still use C# 3</a:t>
            </a:r>
          </a:p>
          <a:p>
            <a:pPr lvl="1"/>
            <a:r>
              <a:rPr lang="en-US" dirty="0" smtClean="0"/>
              <a:t>Data binding customization is necessary</a:t>
            </a:r>
            <a:br>
              <a:rPr lang="en-US" dirty="0" smtClean="0"/>
            </a:br>
            <a:r>
              <a:rPr lang="en-US" dirty="0" smtClean="0"/>
              <a:t>(big problem in Silverlight 3)</a:t>
            </a:r>
          </a:p>
          <a:p>
            <a:r>
              <a:rPr lang="en-US" dirty="0" smtClean="0"/>
              <a:t>Mix of predefined and customized data model</a:t>
            </a:r>
          </a:p>
          <a:p>
            <a:pPr lvl="1"/>
            <a:r>
              <a:rPr lang="en-US" dirty="0" smtClean="0"/>
              <a:t>We use interfaces for that </a:t>
            </a:r>
            <a:r>
              <a:rPr lang="en-US" dirty="0" smtClean="0">
                <a:sym typeface="Wingdings" pitchFamily="2" charset="2"/>
              </a:rPr>
              <a:t> strong type checking where possible</a:t>
            </a:r>
          </a:p>
          <a:p>
            <a:pPr lvl="1"/>
            <a:r>
              <a:rPr lang="en-US" dirty="0" smtClean="0">
                <a:sym typeface="Wingdings" pitchFamily="2" charset="2"/>
              </a:rPr>
              <a:t>Don’t forget to have a defined way for updating your model!</a:t>
            </a:r>
          </a:p>
          <a:p>
            <a:r>
              <a:rPr lang="en-US" dirty="0" smtClean="0">
                <a:sym typeface="Wingdings" pitchFamily="2" charset="2"/>
              </a:rPr>
              <a:t>Don’t think that combination of multi-tenancy and customization is easy!</a:t>
            </a:r>
          </a:p>
          <a:p>
            <a:pPr lvl="1"/>
            <a:r>
              <a:rPr lang="en-US" dirty="0" smtClean="0">
                <a:sym typeface="Wingdings" pitchFamily="2" charset="2"/>
              </a:rPr>
              <a:t>Don’t do it if you don’t need it!</a:t>
            </a:r>
            <a:endParaRPr lang="en-US" dirty="0" smtClean="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Tips For Customization (2/2)</a:t>
            </a:r>
            <a:endParaRPr lang="de-AT" dirty="0"/>
          </a:p>
        </p:txBody>
      </p:sp>
      <p:sp>
        <p:nvSpPr>
          <p:cNvPr id="5" name="Textplatzhalter 4"/>
          <p:cNvSpPr>
            <a:spLocks noGrp="1"/>
          </p:cNvSpPr>
          <p:nvPr>
            <p:ph type="body" sz="quarter" idx="10"/>
          </p:nvPr>
        </p:nvSpPr>
        <p:spPr>
          <a:xfrm>
            <a:off x="519112" y="1447799"/>
            <a:ext cx="11149013" cy="4370427"/>
          </a:xfrm>
        </p:spPr>
        <p:txBody>
          <a:bodyPr/>
          <a:lstStyle/>
          <a:p>
            <a:r>
              <a:rPr lang="en-US" dirty="0" smtClean="0"/>
              <a:t>Don’t design new languages if this is not your primary goal</a:t>
            </a:r>
          </a:p>
          <a:p>
            <a:pPr lvl="1"/>
            <a:r>
              <a:rPr lang="en-US" dirty="0" smtClean="0"/>
              <a:t>Use and/or extend existing ones</a:t>
            </a:r>
          </a:p>
          <a:p>
            <a:pPr lvl="1"/>
            <a:r>
              <a:rPr lang="en-US" dirty="0" smtClean="0"/>
              <a:t>E.g. TCQL is very similar to VB LINQ</a:t>
            </a:r>
          </a:p>
          <a:p>
            <a:r>
              <a:rPr lang="en-US" dirty="0" smtClean="0"/>
              <a:t>Make common domain-specific scenarios as simple as possible</a:t>
            </a:r>
          </a:p>
          <a:p>
            <a:pPr lvl="1"/>
            <a:r>
              <a:rPr lang="en-US" dirty="0" smtClean="0"/>
              <a:t>Declarative instead of scripts</a:t>
            </a:r>
          </a:p>
          <a:p>
            <a:pPr lvl="1"/>
            <a:r>
              <a:rPr lang="en-US" dirty="0" smtClean="0"/>
              <a:t>Query and expression language go hand in hand</a:t>
            </a:r>
          </a:p>
          <a:p>
            <a:r>
              <a:rPr lang="en-US" dirty="0" smtClean="0"/>
              <a:t>Use tools for implementing domain specific languages</a:t>
            </a:r>
          </a:p>
          <a:p>
            <a:pPr lvl="1"/>
            <a:r>
              <a:rPr lang="en-US" dirty="0" smtClean="0"/>
              <a:t>Graphical or textual</a:t>
            </a:r>
          </a:p>
          <a:p>
            <a:pPr lvl="1"/>
            <a:r>
              <a:rPr lang="en-US" dirty="0" smtClean="0"/>
              <a:t>X(A)ML is the easy way </a:t>
            </a:r>
            <a:r>
              <a:rPr lang="en-US" dirty="0" smtClean="0">
                <a:sym typeface="Wingdings" pitchFamily="2" charset="2"/>
              </a:rPr>
              <a:t> time cockpit’s UI</a:t>
            </a:r>
            <a:endParaRPr lang="en-US" dirty="0" smtClean="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bwMode="auto">
          <a:xfrm>
            <a:off x="0" y="1314450"/>
            <a:ext cx="12188825" cy="5324475"/>
          </a:xfrm>
          <a:prstGeom prst="rect">
            <a:avLst/>
          </a:prstGeom>
          <a:solidFill>
            <a:schemeClr val="tx1"/>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AT" sz="2200" dirty="0" smtClean="0">
              <a:gradFill>
                <a:gsLst>
                  <a:gs pos="0">
                    <a:srgbClr val="FFFFFF"/>
                  </a:gs>
                  <a:gs pos="100000">
                    <a:srgbClr val="FFFFFF"/>
                  </a:gs>
                </a:gsLst>
                <a:lin ang="5400000" scaled="0"/>
              </a:gradFill>
              <a:latin typeface="Segoe Light" pitchFamily="34" charset="0"/>
            </a:endParaRPr>
          </a:p>
        </p:txBody>
      </p:sp>
      <p:sp>
        <p:nvSpPr>
          <p:cNvPr id="4" name="Titel 3"/>
          <p:cNvSpPr>
            <a:spLocks noGrp="1"/>
          </p:cNvSpPr>
          <p:nvPr>
            <p:ph type="title"/>
          </p:nvPr>
        </p:nvSpPr>
        <p:spPr/>
        <p:txBody>
          <a:bodyPr/>
          <a:lstStyle/>
          <a:p>
            <a:r>
              <a:rPr lang="en-US" dirty="0" smtClean="0"/>
              <a:t>How Everything Comes Together</a:t>
            </a:r>
            <a:endParaRPr lang="de-AT" dirty="0"/>
          </a:p>
        </p:txBody>
      </p:sp>
      <p:pic>
        <p:nvPicPr>
          <p:cNvPr id="5" name="Grafik 4" descr="iStock_000009588509XSmall_global_network.jpg"/>
          <p:cNvPicPr>
            <a:picLocks noChangeAspect="1"/>
          </p:cNvPicPr>
          <p:nvPr/>
        </p:nvPicPr>
        <p:blipFill>
          <a:blip r:embed="rId2" cstate="print"/>
          <a:stretch>
            <a:fillRect/>
          </a:stretch>
        </p:blipFill>
        <p:spPr>
          <a:xfrm>
            <a:off x="7010399" y="3627328"/>
            <a:ext cx="3571875" cy="2678907"/>
          </a:xfrm>
          <a:prstGeom prst="rect">
            <a:avLst/>
          </a:prstGeom>
        </p:spPr>
      </p:pic>
      <p:pic>
        <p:nvPicPr>
          <p:cNvPr id="6" name="Grafik 5" descr="iStock_000011455462XSmall_cloud_computing_freigestellt.png"/>
          <p:cNvPicPr>
            <a:picLocks noChangeAspect="1"/>
          </p:cNvPicPr>
          <p:nvPr/>
        </p:nvPicPr>
        <p:blipFill>
          <a:blip r:embed="rId3" cstate="print"/>
          <a:stretch>
            <a:fillRect/>
          </a:stretch>
        </p:blipFill>
        <p:spPr>
          <a:xfrm>
            <a:off x="1447800" y="1624608"/>
            <a:ext cx="3884966" cy="2913725"/>
          </a:xfrm>
          <a:prstGeom prst="rect">
            <a:avLst/>
          </a:prstGeom>
        </p:spPr>
      </p:pic>
      <p:pic>
        <p:nvPicPr>
          <p:cNvPr id="7" name="Bild 2" descr="http://www.digitaltrends.com/wp-content/uploads/2010/02/windows-az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6532" y="2109614"/>
            <a:ext cx="3000396" cy="565292"/>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0" y="6096347"/>
            <a:ext cx="3900699" cy="553998"/>
          </a:xfrm>
          <a:prstGeom prst="rect">
            <a:avLst/>
          </a:prstGeom>
          <a:noFill/>
        </p:spPr>
        <p:txBody>
          <a:bodyPr wrap="square" rtlCol="0">
            <a:spAutoFit/>
          </a:bodyPr>
          <a:lstStyle/>
          <a:p>
            <a:r>
              <a:rPr lang="en-US" sz="1000" dirty="0" smtClean="0">
                <a:solidFill>
                  <a:schemeClr val="bg1">
                    <a:lumMod val="50000"/>
                  </a:schemeClr>
                </a:solidFill>
                <a:latin typeface="+mn-lt"/>
                <a:ea typeface="+mn-ea"/>
              </a:rPr>
              <a:t>Photo Sources:</a:t>
            </a:r>
            <a:br>
              <a:rPr lang="en-US" sz="1000" dirty="0" smtClean="0">
                <a:solidFill>
                  <a:schemeClr val="bg1">
                    <a:lumMod val="50000"/>
                  </a:schemeClr>
                </a:solidFill>
                <a:latin typeface="+mn-lt"/>
                <a:ea typeface="+mn-ea"/>
              </a:rPr>
            </a:br>
            <a:r>
              <a:rPr lang="en-US" sz="1000" dirty="0" smtClean="0">
                <a:solidFill>
                  <a:schemeClr val="bg1">
                    <a:lumMod val="50000"/>
                  </a:schemeClr>
                </a:solidFill>
              </a:rPr>
              <a:t>http://www.istockphoto.com/file_closeup.php?id=11455462</a:t>
            </a:r>
          </a:p>
          <a:p>
            <a:r>
              <a:rPr lang="en-US" sz="1000" dirty="0" smtClean="0">
                <a:solidFill>
                  <a:schemeClr val="bg1">
                    <a:lumMod val="50000"/>
                  </a:schemeClr>
                </a:solidFill>
              </a:rPr>
              <a:t>http://www.istockphoto.com/file_closeup.php?id=9588509</a:t>
            </a:r>
            <a:endParaRPr lang="en-US" sz="1000" dirty="0" smtClean="0">
              <a:solidFill>
                <a:schemeClr val="bg1">
                  <a:lumMod val="50000"/>
                </a:schemeClr>
              </a:solidFill>
              <a:latin typeface="+mn-lt"/>
              <a:ea typeface="+mn-ea"/>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2" y="228600"/>
            <a:ext cx="11149013" cy="1107996"/>
          </a:xfrm>
        </p:spPr>
        <p:txBody>
          <a:bodyPr/>
          <a:lstStyle/>
          <a:p>
            <a:r>
              <a:rPr lang="en-US" dirty="0" smtClean="0"/>
              <a:t>Multi-Tenant Smart Client Architecture</a:t>
            </a:r>
            <a:br>
              <a:rPr lang="en-US" dirty="0" smtClean="0"/>
            </a:br>
            <a:r>
              <a:rPr lang="en-US" sz="3600" dirty="0" smtClean="0">
                <a:gradFill>
                  <a:gsLst>
                    <a:gs pos="50000">
                      <a:schemeClr val="tx2"/>
                    </a:gs>
                    <a:gs pos="100000">
                      <a:schemeClr val="tx2"/>
                    </a:gs>
                  </a:gsLst>
                  <a:lin ang="5400000" scaled="0"/>
                </a:gradFill>
              </a:rPr>
              <a:t>Example</a:t>
            </a:r>
            <a:endParaRPr lang="de-AT" dirty="0"/>
          </a:p>
        </p:txBody>
      </p:sp>
      <p:sp>
        <p:nvSpPr>
          <p:cNvPr id="3" name="Abgerundetes Rechteck 2"/>
          <p:cNvSpPr/>
          <p:nvPr/>
        </p:nvSpPr>
        <p:spPr>
          <a:xfrm>
            <a:off x="1722562" y="1323256"/>
            <a:ext cx="1584176" cy="20162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US" smtClean="0">
                <a:solidFill>
                  <a:schemeClr val="bg1"/>
                </a:solidFill>
                <a:latin typeface="Segoe Light" charset="0"/>
              </a:rPr>
              <a:t>User</a:t>
            </a:r>
            <a:endParaRPr lang="en-US">
              <a:solidFill>
                <a:schemeClr val="bg1"/>
              </a:solidFill>
              <a:latin typeface="Segoe Light" charset="0"/>
            </a:endParaRPr>
          </a:p>
        </p:txBody>
      </p:sp>
      <p:grpSp>
        <p:nvGrpSpPr>
          <p:cNvPr id="4" name="Gruppieren 67"/>
          <p:cNvGrpSpPr/>
          <p:nvPr/>
        </p:nvGrpSpPr>
        <p:grpSpPr>
          <a:xfrm>
            <a:off x="1866578" y="1894567"/>
            <a:ext cx="1363355" cy="1317308"/>
            <a:chOff x="323528" y="903967"/>
            <a:chExt cx="1363355" cy="1317308"/>
          </a:xfrm>
        </p:grpSpPr>
        <p:sp>
          <p:nvSpPr>
            <p:cNvPr id="5" name="Abgerundetes Rechteck 4"/>
            <p:cNvSpPr/>
            <p:nvPr/>
          </p:nvSpPr>
          <p:spPr>
            <a:xfrm>
              <a:off x="323528" y="903967"/>
              <a:ext cx="1363355" cy="13173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marL="449263"/>
              <a:r>
                <a:rPr lang="en-US" sz="1400" dirty="0" smtClean="0">
                  <a:solidFill>
                    <a:schemeClr val="bg1"/>
                  </a:solidFill>
                  <a:latin typeface="Segoe Light" charset="0"/>
                </a:rPr>
                <a:t>time</a:t>
              </a:r>
              <a:br>
                <a:rPr lang="en-US" sz="1400" dirty="0" smtClean="0">
                  <a:solidFill>
                    <a:schemeClr val="bg1"/>
                  </a:solidFill>
                  <a:latin typeface="Segoe Light" charset="0"/>
                </a:rPr>
              </a:br>
              <a:r>
                <a:rPr lang="en-US" sz="1400" dirty="0" smtClean="0">
                  <a:solidFill>
                    <a:schemeClr val="bg1"/>
                  </a:solidFill>
                  <a:latin typeface="Segoe Light" charset="0"/>
                </a:rPr>
                <a:t>cockpit</a:t>
              </a:r>
              <a:endParaRPr lang="en-US" sz="1400" dirty="0">
                <a:solidFill>
                  <a:schemeClr val="bg1"/>
                </a:solidFill>
                <a:latin typeface="Segoe Light" charset="0"/>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012245"/>
              <a:ext cx="422176" cy="422176"/>
            </a:xfrm>
            <a:prstGeom prst="rect">
              <a:avLst/>
            </a:prstGeom>
          </p:spPr>
        </p:pic>
      </p:grpSp>
      <p:sp>
        <p:nvSpPr>
          <p:cNvPr id="7" name="Abgerundetes Rechteck 6"/>
          <p:cNvSpPr/>
          <p:nvPr/>
        </p:nvSpPr>
        <p:spPr>
          <a:xfrm>
            <a:off x="4538431" y="1107233"/>
            <a:ext cx="5904656" cy="5328592"/>
          </a:xfrm>
          <a:prstGeom prst="roundRect">
            <a:avLst>
              <a:gd name="adj" fmla="val 3262"/>
            </a:avLst>
          </a:prstGeom>
        </p:spPr>
        <p:style>
          <a:lnRef idx="1">
            <a:schemeClr val="accent1"/>
          </a:lnRef>
          <a:fillRef idx="2">
            <a:schemeClr val="accent1"/>
          </a:fillRef>
          <a:effectRef idx="1">
            <a:schemeClr val="accent1"/>
          </a:effectRef>
          <a:fontRef idx="minor">
            <a:schemeClr val="dk1"/>
          </a:fontRef>
        </p:style>
        <p:txBody>
          <a:bodyPr rtlCol="0" anchor="b"/>
          <a:lstStyle/>
          <a:p>
            <a:pPr algn="r"/>
            <a:r>
              <a:rPr lang="en-US" smtClean="0">
                <a:solidFill>
                  <a:schemeClr val="bg1"/>
                </a:solidFill>
                <a:latin typeface="Segoe Light" charset="0"/>
              </a:rPr>
              <a:t>Windows Azure Platform</a:t>
            </a:r>
            <a:endParaRPr lang="en-US">
              <a:solidFill>
                <a:schemeClr val="bg1"/>
              </a:solidFill>
              <a:latin typeface="Segoe Light" charset="0"/>
            </a:endParaRPr>
          </a:p>
        </p:txBody>
      </p:sp>
      <p:sp>
        <p:nvSpPr>
          <p:cNvPr id="8" name="Abgerundetes Rechteck 7"/>
          <p:cNvSpPr/>
          <p:nvPr/>
        </p:nvSpPr>
        <p:spPr>
          <a:xfrm>
            <a:off x="4746898" y="1323256"/>
            <a:ext cx="2376264" cy="7506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solidFill>
                  <a:schemeClr val="bg1"/>
                </a:solidFill>
                <a:latin typeface="Segoe Light" charset="0"/>
              </a:rPr>
              <a:t>CMS</a:t>
            </a:r>
            <a:endParaRPr lang="en-US" sz="1400" dirty="0">
              <a:solidFill>
                <a:schemeClr val="bg1"/>
              </a:solidFill>
              <a:latin typeface="Segoe Light" charset="0"/>
            </a:endParaRPr>
          </a:p>
        </p:txBody>
      </p:sp>
      <p:grpSp>
        <p:nvGrpSpPr>
          <p:cNvPr id="10" name="Gruppieren 109"/>
          <p:cNvGrpSpPr/>
          <p:nvPr/>
        </p:nvGrpSpPr>
        <p:grpSpPr>
          <a:xfrm>
            <a:off x="3306738" y="1257068"/>
            <a:ext cx="1440160" cy="307777"/>
            <a:chOff x="1763688" y="266468"/>
            <a:chExt cx="1440160" cy="307777"/>
          </a:xfrm>
        </p:grpSpPr>
        <p:cxnSp>
          <p:nvCxnSpPr>
            <p:cNvPr id="11" name="Gerade Verbindung mit Pfeil 10"/>
            <p:cNvCxnSpPr/>
            <p:nvPr/>
          </p:nvCxnSpPr>
          <p:spPr>
            <a:xfrm>
              <a:off x="1763688" y="548680"/>
              <a:ext cx="14401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feld 11"/>
            <p:cNvSpPr txBox="1"/>
            <p:nvPr/>
          </p:nvSpPr>
          <p:spPr>
            <a:xfrm>
              <a:off x="1953430" y="266468"/>
              <a:ext cx="1069524" cy="307777"/>
            </a:xfrm>
            <a:prstGeom prst="rect">
              <a:avLst/>
            </a:prstGeom>
            <a:noFill/>
          </p:spPr>
          <p:txBody>
            <a:bodyPr wrap="none" rtlCol="0">
              <a:spAutoFit/>
            </a:bodyPr>
            <a:lstStyle/>
            <a:p>
              <a:r>
                <a:rPr lang="en-US" sz="1400" dirty="0" smtClean="0">
                  <a:latin typeface="Segoe Light" charset="0"/>
                </a:rPr>
                <a:t>Registration</a:t>
              </a:r>
              <a:endParaRPr lang="en-US" sz="1400" dirty="0">
                <a:latin typeface="Segoe Light" charset="0"/>
              </a:endParaRPr>
            </a:p>
          </p:txBody>
        </p:sp>
      </p:grpSp>
      <p:sp>
        <p:nvSpPr>
          <p:cNvPr id="13" name="Flussdiagramm: Datenträger mit direktem Zugriff 12"/>
          <p:cNvSpPr/>
          <p:nvPr/>
        </p:nvSpPr>
        <p:spPr>
          <a:xfrm flipH="1">
            <a:off x="5596694" y="2403376"/>
            <a:ext cx="1526468" cy="685800"/>
          </a:xfrm>
          <a:prstGeom prst="flowChartMagneticDrum">
            <a:avLst/>
          </a:prstGeom>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smtClean="0">
                <a:solidFill>
                  <a:schemeClr val="bg1"/>
                </a:solidFill>
                <a:latin typeface="Segoe Light" charset="0"/>
              </a:rPr>
              <a:t>Queue</a:t>
            </a:r>
            <a:endParaRPr lang="en-US" sz="1400">
              <a:solidFill>
                <a:schemeClr val="bg1"/>
              </a:solidFill>
              <a:latin typeface="Segoe Light" charset="0"/>
            </a:endParaRPr>
          </a:p>
        </p:txBody>
      </p:sp>
      <p:sp>
        <p:nvSpPr>
          <p:cNvPr id="14" name="Flussdiagramm: Magnetplattenspeicher 13"/>
          <p:cNvSpPr/>
          <p:nvPr/>
        </p:nvSpPr>
        <p:spPr>
          <a:xfrm>
            <a:off x="8707338" y="2280676"/>
            <a:ext cx="1136504" cy="931199"/>
          </a:xfrm>
          <a:prstGeom prst="flowChartMagneticDisk">
            <a:avLst/>
          </a:prstGeom>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smtClean="0">
                <a:solidFill>
                  <a:schemeClr val="bg1"/>
                </a:solidFill>
                <a:latin typeface="Segoe Light" charset="0"/>
              </a:rPr>
              <a:t>Tenant Directory</a:t>
            </a:r>
            <a:endParaRPr lang="en-US" sz="1400">
              <a:solidFill>
                <a:schemeClr val="bg1"/>
              </a:solidFill>
              <a:latin typeface="Segoe Light" charset="0"/>
            </a:endParaRPr>
          </a:p>
        </p:txBody>
      </p:sp>
      <p:sp>
        <p:nvSpPr>
          <p:cNvPr id="15" name="Textfeld 14"/>
          <p:cNvSpPr txBox="1"/>
          <p:nvPr/>
        </p:nvSpPr>
        <p:spPr>
          <a:xfrm>
            <a:off x="7248340" y="1323256"/>
            <a:ext cx="944618" cy="307777"/>
          </a:xfrm>
          <a:prstGeom prst="rect">
            <a:avLst/>
          </a:prstGeom>
          <a:noFill/>
        </p:spPr>
        <p:txBody>
          <a:bodyPr wrap="none" rtlCol="0">
            <a:spAutoFit/>
          </a:bodyPr>
          <a:lstStyle/>
          <a:p>
            <a:r>
              <a:rPr lang="en-US" sz="1400" smtClean="0">
                <a:solidFill>
                  <a:schemeClr val="bg1"/>
                </a:solidFill>
                <a:latin typeface="Segoe Light" charset="0"/>
              </a:rPr>
              <a:t>Web Role</a:t>
            </a:r>
            <a:endParaRPr lang="en-US" sz="1400">
              <a:solidFill>
                <a:schemeClr val="bg1"/>
              </a:solidFill>
              <a:latin typeface="Segoe Light" charset="0"/>
            </a:endParaRPr>
          </a:p>
        </p:txBody>
      </p:sp>
      <p:grpSp>
        <p:nvGrpSpPr>
          <p:cNvPr id="16" name="Gruppieren 25"/>
          <p:cNvGrpSpPr/>
          <p:nvPr/>
        </p:nvGrpSpPr>
        <p:grpSpPr>
          <a:xfrm>
            <a:off x="7132687" y="1689079"/>
            <a:ext cx="2152428" cy="582072"/>
            <a:chOff x="7123162" y="1698604"/>
            <a:chExt cx="2152428" cy="582072"/>
          </a:xfrm>
        </p:grpSpPr>
        <p:cxnSp>
          <p:nvCxnSpPr>
            <p:cNvPr id="17" name="Gerade Verbindung mit Pfeil 16"/>
            <p:cNvCxnSpPr>
              <a:endCxn id="14" idx="1"/>
            </p:cNvCxnSpPr>
            <p:nvPr/>
          </p:nvCxnSpPr>
          <p:spPr>
            <a:xfrm>
              <a:off x="9275590" y="1698604"/>
              <a:ext cx="0" cy="582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Gerade Verbindung 17"/>
            <p:cNvCxnSpPr>
              <a:stCxn id="8" idx="3"/>
            </p:cNvCxnSpPr>
            <p:nvPr/>
          </p:nvCxnSpPr>
          <p:spPr>
            <a:xfrm>
              <a:off x="7123162" y="1698604"/>
              <a:ext cx="2152428" cy="0"/>
            </a:xfrm>
            <a:prstGeom prst="line">
              <a:avLst/>
            </a:prstGeom>
          </p:spPr>
          <p:style>
            <a:lnRef idx="2">
              <a:schemeClr val="dk1"/>
            </a:lnRef>
            <a:fillRef idx="0">
              <a:schemeClr val="dk1"/>
            </a:fillRef>
            <a:effectRef idx="1">
              <a:schemeClr val="dk1"/>
            </a:effectRef>
            <a:fontRef idx="minor">
              <a:schemeClr val="tx1"/>
            </a:fontRef>
          </p:style>
        </p:cxnSp>
      </p:grpSp>
      <p:sp>
        <p:nvSpPr>
          <p:cNvPr id="19" name="Abgerundetes Rechteck 18"/>
          <p:cNvSpPr/>
          <p:nvPr/>
        </p:nvSpPr>
        <p:spPr>
          <a:xfrm>
            <a:off x="7344786" y="4357858"/>
            <a:ext cx="1436774" cy="7506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smtClean="0">
                <a:solidFill>
                  <a:schemeClr val="bg1"/>
                </a:solidFill>
                <a:latin typeface="Segoe Light" charset="0"/>
              </a:rPr>
              <a:t>Tenant Maintenance Worker Role</a:t>
            </a:r>
            <a:endParaRPr lang="en-US" sz="1400">
              <a:solidFill>
                <a:schemeClr val="bg1"/>
              </a:solidFill>
              <a:latin typeface="Segoe Light" charset="0"/>
            </a:endParaRPr>
          </a:p>
        </p:txBody>
      </p:sp>
      <p:grpSp>
        <p:nvGrpSpPr>
          <p:cNvPr id="20" name="Gruppieren 41"/>
          <p:cNvGrpSpPr/>
          <p:nvPr/>
        </p:nvGrpSpPr>
        <p:grpSpPr>
          <a:xfrm>
            <a:off x="8772035" y="3211875"/>
            <a:ext cx="727391" cy="1521331"/>
            <a:chOff x="7228985" y="2221275"/>
            <a:chExt cx="727391" cy="1521331"/>
          </a:xfrm>
        </p:grpSpPr>
        <p:cxnSp>
          <p:nvCxnSpPr>
            <p:cNvPr id="21" name="Gerade Verbindung mit Pfeil 20"/>
            <p:cNvCxnSpPr/>
            <p:nvPr/>
          </p:nvCxnSpPr>
          <p:spPr>
            <a:xfrm flipH="1">
              <a:off x="7228985" y="3742606"/>
              <a:ext cx="71786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Gerade Verbindung 21"/>
            <p:cNvCxnSpPr/>
            <p:nvPr/>
          </p:nvCxnSpPr>
          <p:spPr>
            <a:xfrm>
              <a:off x="7956376" y="2221275"/>
              <a:ext cx="0" cy="1521331"/>
            </a:xfrm>
            <a:prstGeom prst="line">
              <a:avLst/>
            </a:prstGeom>
          </p:spPr>
          <p:style>
            <a:lnRef idx="2">
              <a:schemeClr val="dk1"/>
            </a:lnRef>
            <a:fillRef idx="0">
              <a:schemeClr val="dk1"/>
            </a:fillRef>
            <a:effectRef idx="1">
              <a:schemeClr val="dk1"/>
            </a:effectRef>
            <a:fontRef idx="minor">
              <a:schemeClr val="tx1"/>
            </a:fontRef>
          </p:style>
        </p:cxnSp>
      </p:grpSp>
      <p:sp>
        <p:nvSpPr>
          <p:cNvPr id="23" name="Rechteck 22"/>
          <p:cNvSpPr/>
          <p:nvPr/>
        </p:nvSpPr>
        <p:spPr>
          <a:xfrm>
            <a:off x="4962922" y="1893932"/>
            <a:ext cx="561578"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dirty="0" smtClean="0">
                <a:solidFill>
                  <a:schemeClr val="bg1"/>
                </a:solidFill>
                <a:latin typeface="Segoe Light" charset="0"/>
              </a:rPr>
              <a:t>Msg.</a:t>
            </a:r>
            <a:endParaRPr lang="en-US" sz="1100" dirty="0">
              <a:solidFill>
                <a:schemeClr val="bg1"/>
              </a:solidFill>
              <a:latin typeface="Segoe Light" charset="0"/>
            </a:endParaRPr>
          </a:p>
        </p:txBody>
      </p:sp>
      <p:grpSp>
        <p:nvGrpSpPr>
          <p:cNvPr id="24" name="Gruppieren 94"/>
          <p:cNvGrpSpPr/>
          <p:nvPr/>
        </p:nvGrpSpPr>
        <p:grpSpPr>
          <a:xfrm>
            <a:off x="4709112" y="4357858"/>
            <a:ext cx="2414050" cy="1778655"/>
            <a:chOff x="3166062" y="3367258"/>
            <a:chExt cx="2414050" cy="1778655"/>
          </a:xfrm>
        </p:grpSpPr>
        <p:sp>
          <p:nvSpPr>
            <p:cNvPr id="25" name="Flussdiagramm: Magnetplattenspeicher 24"/>
            <p:cNvSpPr/>
            <p:nvPr/>
          </p:nvSpPr>
          <p:spPr>
            <a:xfrm>
              <a:off x="3310079" y="3489571"/>
              <a:ext cx="1004726" cy="720080"/>
            </a:xfrm>
            <a:prstGeom prst="flowChartMagneticDisk">
              <a:avLst/>
            </a:prstGeom>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latin typeface="Segoe Light" charset="0"/>
                </a:rPr>
                <a:t>Tenant DB</a:t>
              </a:r>
              <a:endParaRPr lang="en-US" sz="1200" dirty="0">
                <a:solidFill>
                  <a:schemeClr val="bg1"/>
                </a:solidFill>
                <a:latin typeface="Segoe Light" charset="0"/>
              </a:endParaRPr>
            </a:p>
          </p:txBody>
        </p:sp>
        <p:sp>
          <p:nvSpPr>
            <p:cNvPr id="26" name="Flussdiagramm: Magnetplattenspeicher 25"/>
            <p:cNvSpPr/>
            <p:nvPr/>
          </p:nvSpPr>
          <p:spPr>
            <a:xfrm>
              <a:off x="3310079" y="4281659"/>
              <a:ext cx="1004726" cy="720080"/>
            </a:xfrm>
            <a:prstGeom prst="flowChartMagneticDisk">
              <a:avLst/>
            </a:prstGeom>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mtClean="0">
                  <a:solidFill>
                    <a:schemeClr val="bg1"/>
                  </a:solidFill>
                  <a:latin typeface="Segoe Light" charset="0"/>
                </a:rPr>
                <a:t>Tenant BLOB Store</a:t>
              </a:r>
              <a:endParaRPr lang="en-US" sz="1200">
                <a:solidFill>
                  <a:schemeClr val="bg1"/>
                </a:solidFill>
                <a:latin typeface="Segoe Light" charset="0"/>
              </a:endParaRPr>
            </a:p>
          </p:txBody>
        </p:sp>
        <p:sp>
          <p:nvSpPr>
            <p:cNvPr id="27" name="Rechteck 26"/>
            <p:cNvSpPr/>
            <p:nvPr/>
          </p:nvSpPr>
          <p:spPr>
            <a:xfrm>
              <a:off x="3166062" y="3367258"/>
              <a:ext cx="2414050" cy="1778655"/>
            </a:xfrm>
            <a:prstGeom prst="rect">
              <a:avLst/>
            </a:prstGeom>
            <a:noFill/>
            <a:ln>
              <a:prstDash val="sysDash"/>
            </a:ln>
          </p:spPr>
          <p:style>
            <a:lnRef idx="2">
              <a:schemeClr val="dk1"/>
            </a:lnRef>
            <a:fillRef idx="1">
              <a:schemeClr val="lt1"/>
            </a:fillRef>
            <a:effectRef idx="0">
              <a:schemeClr val="dk1"/>
            </a:effectRef>
            <a:fontRef idx="minor">
              <a:schemeClr val="dk1"/>
            </a:fontRef>
          </p:style>
          <p:txBody>
            <a:bodyPr rtlCol="0" anchor="b"/>
            <a:lstStyle/>
            <a:p>
              <a:pPr algn="r"/>
              <a:r>
                <a:rPr lang="en-US" smtClean="0">
                  <a:solidFill>
                    <a:schemeClr val="bg1"/>
                  </a:solidFill>
                  <a:latin typeface="Segoe Light" charset="0"/>
                </a:rPr>
                <a:t>Tenant </a:t>
              </a:r>
              <a:br>
                <a:rPr lang="en-US" smtClean="0">
                  <a:solidFill>
                    <a:schemeClr val="bg1"/>
                  </a:solidFill>
                  <a:latin typeface="Segoe Light" charset="0"/>
                </a:rPr>
              </a:br>
              <a:r>
                <a:rPr lang="en-US" smtClean="0">
                  <a:solidFill>
                    <a:schemeClr val="bg1"/>
                  </a:solidFill>
                  <a:latin typeface="Segoe Light" charset="0"/>
                </a:rPr>
                <a:t>Data Store</a:t>
              </a:r>
              <a:endParaRPr lang="en-US">
                <a:solidFill>
                  <a:schemeClr val="bg1"/>
                </a:solidFill>
                <a:latin typeface="Segoe Light" charset="0"/>
              </a:endParaRPr>
            </a:p>
          </p:txBody>
        </p:sp>
      </p:grpSp>
      <p:sp>
        <p:nvSpPr>
          <p:cNvPr id="28" name="Flussdiagramm: Magnetplattenspeicher 27"/>
          <p:cNvSpPr/>
          <p:nvPr/>
        </p:nvSpPr>
        <p:spPr>
          <a:xfrm>
            <a:off x="2048291" y="2490853"/>
            <a:ext cx="644686" cy="504056"/>
          </a:xfrm>
          <a:prstGeom prst="flowChartMagneticDisk">
            <a:avLst/>
          </a:prstGeom>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smtClean="0">
                <a:solidFill>
                  <a:schemeClr val="bg1"/>
                </a:solidFill>
                <a:latin typeface="Segoe Light" charset="0"/>
              </a:rPr>
              <a:t>Local Cache</a:t>
            </a:r>
            <a:endParaRPr lang="en-US" sz="800">
              <a:solidFill>
                <a:schemeClr val="bg1"/>
              </a:solidFill>
              <a:latin typeface="Segoe Light" charset="0"/>
            </a:endParaRPr>
          </a:p>
        </p:txBody>
      </p:sp>
      <p:sp>
        <p:nvSpPr>
          <p:cNvPr id="29" name="Pfeil nach unten 28"/>
          <p:cNvSpPr/>
          <p:nvPr/>
        </p:nvSpPr>
        <p:spPr>
          <a:xfrm rot="5400000">
            <a:off x="6556988" y="4244002"/>
            <a:ext cx="864096" cy="978408"/>
          </a:xfrm>
          <a:prstGeom prst="downArrow">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en-US" smtClean="0">
                <a:solidFill>
                  <a:schemeClr val="bg1"/>
                </a:solidFill>
                <a:latin typeface="Segoe Light" charset="0"/>
              </a:rPr>
              <a:t>Create</a:t>
            </a:r>
            <a:endParaRPr lang="en-US">
              <a:solidFill>
                <a:schemeClr val="bg1"/>
              </a:solidFill>
              <a:latin typeface="Segoe Light" charset="0"/>
            </a:endParaRPr>
          </a:p>
        </p:txBody>
      </p:sp>
      <p:sp>
        <p:nvSpPr>
          <p:cNvPr id="30" name="Abgerundetes Rechteck 29"/>
          <p:cNvSpPr/>
          <p:nvPr/>
        </p:nvSpPr>
        <p:spPr>
          <a:xfrm>
            <a:off x="4709112" y="3339480"/>
            <a:ext cx="2414050" cy="7506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smtClean="0">
                <a:solidFill>
                  <a:schemeClr val="bg1"/>
                </a:solidFill>
                <a:latin typeface="Segoe Light" charset="0"/>
              </a:rPr>
              <a:t>Authentication and Discovery Web Service (Web Role)</a:t>
            </a:r>
            <a:endParaRPr lang="en-US" sz="1400">
              <a:solidFill>
                <a:schemeClr val="bg1"/>
              </a:solidFill>
              <a:latin typeface="Segoe Light" charset="0"/>
            </a:endParaRPr>
          </a:p>
        </p:txBody>
      </p:sp>
      <p:grpSp>
        <p:nvGrpSpPr>
          <p:cNvPr id="31" name="Gruppieren 60"/>
          <p:cNvGrpSpPr/>
          <p:nvPr/>
        </p:nvGrpSpPr>
        <p:grpSpPr>
          <a:xfrm>
            <a:off x="7278093" y="4121138"/>
            <a:ext cx="648072" cy="360040"/>
            <a:chOff x="1547664" y="3284984"/>
            <a:chExt cx="648072" cy="360040"/>
          </a:xfrm>
        </p:grpSpPr>
        <p:sp>
          <p:nvSpPr>
            <p:cNvPr id="32" name="Rechteck 31"/>
            <p:cNvSpPr/>
            <p:nvPr/>
          </p:nvSpPr>
          <p:spPr>
            <a:xfrm>
              <a:off x="1547664" y="3284984"/>
              <a:ext cx="648072" cy="360040"/>
            </a:xfrm>
            <a:prstGeom prst="rect">
              <a:avLst/>
            </a:prstGeom>
            <a:solidFill>
              <a:srgbClr val="FFC000"/>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latin typeface="Segoe Light" charset="0"/>
              </a:endParaRPr>
            </a:p>
          </p:txBody>
        </p:sp>
        <p:cxnSp>
          <p:nvCxnSpPr>
            <p:cNvPr id="33" name="Gerade Verbindung 32"/>
            <p:cNvCxnSpPr/>
            <p:nvPr/>
          </p:nvCxnSpPr>
          <p:spPr>
            <a:xfrm>
              <a:off x="1547664" y="3284984"/>
              <a:ext cx="324036" cy="1933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flipV="1">
              <a:off x="1871700" y="3284984"/>
              <a:ext cx="324036" cy="1933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 name="Gruppieren 68"/>
          <p:cNvGrpSpPr/>
          <p:nvPr/>
        </p:nvGrpSpPr>
        <p:grpSpPr>
          <a:xfrm>
            <a:off x="3306738" y="1827312"/>
            <a:ext cx="1440160" cy="531659"/>
            <a:chOff x="1763688" y="836712"/>
            <a:chExt cx="1440160" cy="531659"/>
          </a:xfrm>
        </p:grpSpPr>
        <p:cxnSp>
          <p:nvCxnSpPr>
            <p:cNvPr id="36" name="Gerade Verbindung mit Pfeil 35"/>
            <p:cNvCxnSpPr/>
            <p:nvPr/>
          </p:nvCxnSpPr>
          <p:spPr>
            <a:xfrm flipH="1">
              <a:off x="1763688" y="836712"/>
              <a:ext cx="14401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7" name="Textfeld 36"/>
            <p:cNvSpPr txBox="1"/>
            <p:nvPr/>
          </p:nvSpPr>
          <p:spPr>
            <a:xfrm>
              <a:off x="1991067" y="845151"/>
              <a:ext cx="1030283" cy="523220"/>
            </a:xfrm>
            <a:prstGeom prst="rect">
              <a:avLst/>
            </a:prstGeom>
            <a:noFill/>
          </p:spPr>
          <p:txBody>
            <a:bodyPr wrap="none" rtlCol="0">
              <a:spAutoFit/>
            </a:bodyPr>
            <a:lstStyle/>
            <a:p>
              <a:pPr algn="ctr"/>
              <a:r>
                <a:rPr lang="en-US" sz="1400" smtClean="0">
                  <a:latin typeface="Segoe Light" charset="0"/>
                </a:rPr>
                <a:t>Download,</a:t>
              </a:r>
              <a:br>
                <a:rPr lang="en-US" sz="1400" smtClean="0">
                  <a:latin typeface="Segoe Light" charset="0"/>
                </a:rPr>
              </a:br>
              <a:r>
                <a:rPr lang="en-US" sz="1400" smtClean="0">
                  <a:latin typeface="Segoe Light" charset="0"/>
                </a:rPr>
                <a:t>Install</a:t>
              </a:r>
              <a:endParaRPr lang="en-US" sz="1400">
                <a:latin typeface="Segoe Light" charset="0"/>
              </a:endParaRPr>
            </a:p>
          </p:txBody>
        </p:sp>
      </p:grpSp>
      <p:grpSp>
        <p:nvGrpSpPr>
          <p:cNvPr id="38" name="Gruppieren 92"/>
          <p:cNvGrpSpPr/>
          <p:nvPr/>
        </p:nvGrpSpPr>
        <p:grpSpPr>
          <a:xfrm>
            <a:off x="2721149" y="3211875"/>
            <a:ext cx="1978438" cy="522003"/>
            <a:chOff x="1178099" y="2221275"/>
            <a:chExt cx="1978438" cy="522003"/>
          </a:xfrm>
        </p:grpSpPr>
        <p:cxnSp>
          <p:nvCxnSpPr>
            <p:cNvPr id="39" name="Gerade Verbindung mit Pfeil 38"/>
            <p:cNvCxnSpPr/>
            <p:nvPr/>
          </p:nvCxnSpPr>
          <p:spPr>
            <a:xfrm>
              <a:off x="1178099" y="2743278"/>
              <a:ext cx="197843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Gerade Verbindung 39"/>
            <p:cNvCxnSpPr/>
            <p:nvPr/>
          </p:nvCxnSpPr>
          <p:spPr>
            <a:xfrm>
              <a:off x="1187624" y="2221275"/>
              <a:ext cx="0" cy="502953"/>
            </a:xfrm>
            <a:prstGeom prst="line">
              <a:avLst/>
            </a:prstGeom>
          </p:spPr>
          <p:style>
            <a:lnRef idx="2">
              <a:schemeClr val="dk1"/>
            </a:lnRef>
            <a:fillRef idx="0">
              <a:schemeClr val="dk1"/>
            </a:fillRef>
            <a:effectRef idx="1">
              <a:schemeClr val="dk1"/>
            </a:effectRef>
            <a:fontRef idx="minor">
              <a:schemeClr val="tx1"/>
            </a:fontRef>
          </p:style>
        </p:cxnSp>
      </p:grpSp>
      <p:grpSp>
        <p:nvGrpSpPr>
          <p:cNvPr id="41" name="Gruppieren 93"/>
          <p:cNvGrpSpPr/>
          <p:nvPr/>
        </p:nvGrpSpPr>
        <p:grpSpPr>
          <a:xfrm>
            <a:off x="818059" y="3004434"/>
            <a:ext cx="3881528" cy="2252277"/>
            <a:chOff x="827584" y="2994909"/>
            <a:chExt cx="3881528" cy="2252277"/>
          </a:xfrm>
        </p:grpSpPr>
        <p:cxnSp>
          <p:nvCxnSpPr>
            <p:cNvPr id="42" name="Gerade Verbindung mit Pfeil 41"/>
            <p:cNvCxnSpPr>
              <a:endCxn id="28" idx="3"/>
            </p:cNvCxnSpPr>
            <p:nvPr/>
          </p:nvCxnSpPr>
          <p:spPr>
            <a:xfrm flipV="1">
              <a:off x="2370634" y="2994909"/>
              <a:ext cx="0" cy="22522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Gerade Verbindung mit Pfeil 42"/>
            <p:cNvCxnSpPr>
              <a:endCxn id="27" idx="1"/>
            </p:cNvCxnSpPr>
            <p:nvPr/>
          </p:nvCxnSpPr>
          <p:spPr>
            <a:xfrm>
              <a:off x="2370634" y="5247185"/>
              <a:ext cx="2338478"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4" name="Textfeld 43"/>
            <p:cNvSpPr txBox="1"/>
            <p:nvPr/>
          </p:nvSpPr>
          <p:spPr>
            <a:xfrm>
              <a:off x="835942" y="4294257"/>
              <a:ext cx="1422184" cy="415498"/>
            </a:xfrm>
            <a:prstGeom prst="rect">
              <a:avLst/>
            </a:prstGeom>
            <a:noFill/>
          </p:spPr>
          <p:txBody>
            <a:bodyPr wrap="none" rtlCol="0">
              <a:spAutoFit/>
            </a:bodyPr>
            <a:lstStyle/>
            <a:p>
              <a:r>
                <a:rPr lang="en-US" sz="1050" smtClean="0">
                  <a:latin typeface="Segoe Light" charset="0"/>
                </a:rPr>
                <a:t>MS Sync Framework</a:t>
              </a:r>
              <a:br>
                <a:rPr lang="en-US" sz="1050" smtClean="0">
                  <a:latin typeface="Segoe Light" charset="0"/>
                </a:rPr>
              </a:br>
              <a:r>
                <a:rPr lang="en-US" sz="1050" smtClean="0">
                  <a:latin typeface="Segoe Light" charset="0"/>
                </a:rPr>
                <a:t>Custom Sync Provider</a:t>
              </a:r>
              <a:endParaRPr lang="en-US" sz="1050">
                <a:latin typeface="Segoe Light" charset="0"/>
              </a:endParaRPr>
            </a:p>
          </p:txBody>
        </p:sp>
        <p:sp>
          <p:nvSpPr>
            <p:cNvPr id="45" name="Textfeld 44"/>
            <p:cNvSpPr txBox="1"/>
            <p:nvPr/>
          </p:nvSpPr>
          <p:spPr>
            <a:xfrm>
              <a:off x="827584" y="3958857"/>
              <a:ext cx="547650" cy="307777"/>
            </a:xfrm>
            <a:prstGeom prst="rect">
              <a:avLst/>
            </a:prstGeom>
            <a:noFill/>
          </p:spPr>
          <p:txBody>
            <a:bodyPr wrap="none" rtlCol="0">
              <a:spAutoFit/>
            </a:bodyPr>
            <a:lstStyle/>
            <a:p>
              <a:r>
                <a:rPr lang="en-US" sz="1400" smtClean="0">
                  <a:latin typeface="Segoe Light" charset="0"/>
                </a:rPr>
                <a:t>Sync</a:t>
              </a:r>
              <a:endParaRPr lang="en-US" sz="1400">
                <a:latin typeface="Segoe Light" charset="0"/>
              </a:endParaRPr>
            </a:p>
          </p:txBody>
        </p:sp>
      </p:grpSp>
      <p:grpSp>
        <p:nvGrpSpPr>
          <p:cNvPr id="46" name="Gruppieren 98"/>
          <p:cNvGrpSpPr/>
          <p:nvPr/>
        </p:nvGrpSpPr>
        <p:grpSpPr>
          <a:xfrm>
            <a:off x="7123162" y="3211875"/>
            <a:ext cx="1943110" cy="502953"/>
            <a:chOff x="6013267" y="2221275"/>
            <a:chExt cx="1943110" cy="502953"/>
          </a:xfrm>
        </p:grpSpPr>
        <p:cxnSp>
          <p:nvCxnSpPr>
            <p:cNvPr id="47" name="Gerade Verbindung mit Pfeil 46"/>
            <p:cNvCxnSpPr/>
            <p:nvPr/>
          </p:nvCxnSpPr>
          <p:spPr>
            <a:xfrm flipH="1">
              <a:off x="6013267" y="2724228"/>
              <a:ext cx="194311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8" name="Gerade Verbindung 47"/>
            <p:cNvCxnSpPr/>
            <p:nvPr/>
          </p:nvCxnSpPr>
          <p:spPr>
            <a:xfrm>
              <a:off x="7956376" y="2221275"/>
              <a:ext cx="0" cy="502953"/>
            </a:xfrm>
            <a:prstGeom prst="line">
              <a:avLst/>
            </a:prstGeom>
          </p:spPr>
          <p:style>
            <a:lnRef idx="2">
              <a:schemeClr val="dk1"/>
            </a:lnRef>
            <a:fillRef idx="0">
              <a:schemeClr val="dk1"/>
            </a:fillRef>
            <a:effectRef idx="1">
              <a:schemeClr val="dk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500"/>
                            </p:stCondLst>
                            <p:childTnLst>
                              <p:par>
                                <p:cTn id="26" presetID="0" presetClass="path" presetSubtype="0" accel="50000" decel="50000" fill="hold" grpId="0" nodeType="afterEffect">
                                  <p:stCondLst>
                                    <p:cond delay="0"/>
                                  </p:stCondLst>
                                  <p:childTnLst>
                                    <p:animMotion origin="layout" path="M 0.00087 0.00069 L 0.00087 0.10203 L 0.08681 0.10203 " pathEditMode="relative" rAng="0" ptsTypes="AAA">
                                      <p:cBhvr>
                                        <p:cTn id="27" dur="2000" fill="hold"/>
                                        <p:tgtEl>
                                          <p:spTgt spid="23"/>
                                        </p:tgtEl>
                                        <p:attrNameLst>
                                          <p:attrName>ppt_x</p:attrName>
                                          <p:attrName>ppt_y</p:attrName>
                                        </p:attrNameLst>
                                      </p:cBhvr>
                                      <p:rCtr x="4288" y="5067"/>
                                    </p:animMotion>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3" nodeType="clickEffect">
                                  <p:stCondLst>
                                    <p:cond delay="0"/>
                                  </p:stCondLst>
                                  <p:childTnLst>
                                    <p:animMotion origin="layout" path="M 0.08681 0.10203 L 0.29688 0.10065 " pathEditMode="relative" rAng="0" ptsTypes="AA">
                                      <p:cBhvr>
                                        <p:cTn id="39" dur="2000" fill="hold"/>
                                        <p:tgtEl>
                                          <p:spTgt spid="23"/>
                                        </p:tgtEl>
                                        <p:attrNameLst>
                                          <p:attrName>ppt_x</p:attrName>
                                          <p:attrName>ppt_y</p:attrName>
                                        </p:attrNameLst>
                                      </p:cBhvr>
                                      <p:rCtr x="10503" y="-69"/>
                                    </p:animMotion>
                                  </p:childTnLst>
                                </p:cTn>
                              </p:par>
                            </p:childTnLst>
                          </p:cTn>
                        </p:par>
                        <p:par>
                          <p:cTn id="40" fill="hold">
                            <p:stCondLst>
                              <p:cond delay="2000"/>
                            </p:stCondLst>
                            <p:childTnLst>
                              <p:par>
                                <p:cTn id="41" presetID="42" presetClass="path" presetSubtype="0" accel="50000" decel="50000" fill="hold" grpId="4" nodeType="afterEffect">
                                  <p:stCondLst>
                                    <p:cond delay="0"/>
                                  </p:stCondLst>
                                  <p:childTnLst>
                                    <p:animMotion origin="layout" path="M 0.29688 0.10065 L 0.29688 0.35076 " pathEditMode="relative" rAng="0" ptsTypes="AA">
                                      <p:cBhvr>
                                        <p:cTn id="42" dur="2000" fill="hold"/>
                                        <p:tgtEl>
                                          <p:spTgt spid="23"/>
                                        </p:tgtEl>
                                        <p:attrNameLst>
                                          <p:attrName>ppt_x</p:attrName>
                                          <p:attrName>ppt_y</p:attrName>
                                        </p:attrNameLst>
                                      </p:cBhvr>
                                      <p:rCtr x="0" y="12494"/>
                                    </p:animMotion>
                                  </p:childTnLst>
                                </p:cTn>
                              </p:par>
                              <p:par>
                                <p:cTn id="43" presetID="10" presetClass="exit" presetSubtype="0" fill="hold" grpId="2" nodeType="withEffect">
                                  <p:stCondLst>
                                    <p:cond delay="0"/>
                                  </p:stCondLst>
                                  <p:childTnLst>
                                    <p:animEffect transition="out" filter="fade">
                                      <p:cBhvr>
                                        <p:cTn id="44" dur="2000"/>
                                        <p:tgtEl>
                                          <p:spTgt spid="23"/>
                                        </p:tgtEl>
                                      </p:cBhvr>
                                    </p:animEffect>
                                    <p:set>
                                      <p:cBhvr>
                                        <p:cTn id="45" dur="1" fill="hold">
                                          <p:stCondLst>
                                            <p:cond delay="1999"/>
                                          </p:stCondLst>
                                        </p:cTn>
                                        <p:tgtEl>
                                          <p:spTgt spid="23"/>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par>
                          <p:cTn id="58" fill="hold">
                            <p:stCondLst>
                              <p:cond delay="1000"/>
                            </p:stCondLst>
                            <p:childTnLst>
                              <p:par>
                                <p:cTn id="59" presetID="10" presetClass="exit" presetSubtype="0" fill="hold" grpId="1" nodeType="afterEffect">
                                  <p:stCondLst>
                                    <p:cond delay="0"/>
                                  </p:stCondLst>
                                  <p:childTnLst>
                                    <p:animEffect transition="out" filter="fade">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par>
                          <p:cTn id="67" fill="hold">
                            <p:stCondLst>
                              <p:cond delay="500"/>
                            </p:stCondLst>
                            <p:childTnLst>
                              <p:par>
                                <p:cTn id="68" presetID="42" presetClass="path" presetSubtype="0" accel="50000" decel="50000" fill="hold" nodeType="afterEffect">
                                  <p:stCondLst>
                                    <p:cond delay="0"/>
                                  </p:stCondLst>
                                  <p:childTnLst>
                                    <p:animMotion origin="layout" path="M -3.61111E-6 4.45164E-6 L -0.4776 -0.33943 " pathEditMode="relative" rAng="0" ptsTypes="AA">
                                      <p:cBhvr>
                                        <p:cTn id="69" dur="2000" fill="hold"/>
                                        <p:tgtEl>
                                          <p:spTgt spid="31"/>
                                        </p:tgtEl>
                                        <p:attrNameLst>
                                          <p:attrName>ppt_x</p:attrName>
                                          <p:attrName>ppt_y</p:attrName>
                                        </p:attrNameLst>
                                      </p:cBhvr>
                                      <p:rCtr x="-23889" y="-16983"/>
                                    </p:animMotion>
                                  </p:childTnLst>
                                </p:cTn>
                              </p:par>
                            </p:childTnLst>
                          </p:cTn>
                        </p:par>
                        <p:par>
                          <p:cTn id="70" fill="hold">
                            <p:stCondLst>
                              <p:cond delay="2500"/>
                            </p:stCondLst>
                            <p:childTnLst>
                              <p:par>
                                <p:cTn id="71" presetID="10" presetClass="exit" presetSubtype="0" fill="hold" nodeType="afterEffect">
                                  <p:stCondLst>
                                    <p:cond delay="0"/>
                                  </p:stCondLst>
                                  <p:childTnLst>
                                    <p:animEffect transition="out" filter="fade">
                                      <p:cBhvr>
                                        <p:cTn id="72" dur="500"/>
                                        <p:tgtEl>
                                          <p:spTgt spid="31"/>
                                        </p:tgtEl>
                                      </p:cBhvr>
                                    </p:animEffect>
                                    <p:set>
                                      <p:cBhvr>
                                        <p:cTn id="73" dur="1" fill="hold">
                                          <p:stCondLst>
                                            <p:cond delay="499"/>
                                          </p:stCondLst>
                                        </p:cTn>
                                        <p:tgtEl>
                                          <p:spTgt spid="31"/>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fade">
                                      <p:cBhvr>
                                        <p:cTn id="82" dur="500"/>
                                        <p:tgtEl>
                                          <p:spTgt spid="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par>
                                <p:cTn id="91" presetID="10" presetClass="entr" presetSubtype="0"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fade">
                                      <p:cBhvr>
                                        <p:cTn id="10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p:bldP spid="19" grpId="0" animBg="1"/>
      <p:bldP spid="23" grpId="0" animBg="1"/>
      <p:bldP spid="23" grpId="1" animBg="1"/>
      <p:bldP spid="23" grpId="2" animBg="1"/>
      <p:bldP spid="23" grpId="3" animBg="1"/>
      <p:bldP spid="23" grpId="4" animBg="1"/>
      <p:bldP spid="28" grpId="0" animBg="1"/>
      <p:bldP spid="29" grpId="0" animBg="1"/>
      <p:bldP spid="29" grpId="1" animBg="1"/>
      <p:bldP spid="3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smtClean="0"/>
              <a:t>Tips For Multi-Tenancy In Azure</a:t>
            </a:r>
            <a:endParaRPr lang="en-US"/>
          </a:p>
        </p:txBody>
      </p:sp>
      <p:sp>
        <p:nvSpPr>
          <p:cNvPr id="4" name="Textplatzhalter 3"/>
          <p:cNvSpPr>
            <a:spLocks noGrp="1"/>
          </p:cNvSpPr>
          <p:nvPr>
            <p:ph type="body" sz="quarter" idx="10"/>
          </p:nvPr>
        </p:nvSpPr>
        <p:spPr>
          <a:xfrm>
            <a:off x="519112" y="1447799"/>
            <a:ext cx="11149013" cy="4099584"/>
          </a:xfrm>
        </p:spPr>
        <p:txBody>
          <a:bodyPr/>
          <a:lstStyle/>
          <a:p>
            <a:r>
              <a:rPr lang="en-US" dirty="0" smtClean="0"/>
              <a:t>Don‘t forget caching</a:t>
            </a:r>
          </a:p>
          <a:p>
            <a:r>
              <a:rPr lang="en-US" dirty="0" smtClean="0"/>
              <a:t>Technical architecture has to support your business model</a:t>
            </a:r>
          </a:p>
          <a:p>
            <a:pPr lvl="1"/>
            <a:r>
              <a:rPr lang="en-US" dirty="0" smtClean="0"/>
              <a:t>Efficiently use expensive Azure resources</a:t>
            </a:r>
          </a:p>
          <a:p>
            <a:r>
              <a:rPr lang="en-US" dirty="0" smtClean="0"/>
              <a:t>Design to scale</a:t>
            </a:r>
          </a:p>
          <a:p>
            <a:r>
              <a:rPr lang="en-US" dirty="0" smtClean="0"/>
              <a:t>Multi-tenancy from the first day</a:t>
            </a:r>
          </a:p>
          <a:p>
            <a:pPr lvl="1"/>
            <a:r>
              <a:rPr lang="en-US" dirty="0" smtClean="0"/>
              <a:t>Hard to add it later</a:t>
            </a:r>
          </a:p>
          <a:p>
            <a:r>
              <a:rPr lang="en-US" dirty="0" smtClean="0"/>
              <a:t>You need to have a clear update strategy for high availability</a:t>
            </a:r>
          </a:p>
          <a:p>
            <a:endParaRPr lang="de-AT"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err="1" smtClean="0"/>
              <a:t>Conclusion</a:t>
            </a:r>
            <a:endParaRPr lang="de-AT" dirty="0"/>
          </a:p>
        </p:txBody>
      </p:sp>
      <p:sp>
        <p:nvSpPr>
          <p:cNvPr id="5" name="Inhaltsplatzhalter 4"/>
          <p:cNvSpPr>
            <a:spLocks noGrp="1"/>
          </p:cNvSpPr>
          <p:nvPr>
            <p:ph sz="half" idx="1"/>
          </p:nvPr>
        </p:nvSpPr>
        <p:spPr>
          <a:xfrm>
            <a:off x="519113" y="1447800"/>
            <a:ext cx="5486400" cy="3342453"/>
          </a:xfrm>
        </p:spPr>
        <p:txBody>
          <a:bodyPr/>
          <a:lstStyle/>
          <a:p>
            <a:r>
              <a:rPr lang="en-US" dirty="0" smtClean="0"/>
              <a:t>Cloud computing enables people</a:t>
            </a:r>
          </a:p>
          <a:p>
            <a:pPr lvl="1"/>
            <a:r>
              <a:rPr lang="en-US" dirty="0" smtClean="0"/>
              <a:t>There will be more competition</a:t>
            </a:r>
          </a:p>
          <a:p>
            <a:r>
              <a:rPr lang="en-US" dirty="0" smtClean="0"/>
              <a:t>It‘s not easy</a:t>
            </a:r>
          </a:p>
          <a:p>
            <a:pPr lvl="1"/>
            <a:r>
              <a:rPr lang="en-US" dirty="0" smtClean="0"/>
              <a:t>Complexity comes from multi-tenancy + customization</a:t>
            </a:r>
          </a:p>
          <a:p>
            <a:r>
              <a:rPr lang="en-US" dirty="0" smtClean="0"/>
              <a:t>Try to be as static as possible and as dynamic as necessary</a:t>
            </a:r>
          </a:p>
          <a:p>
            <a:endParaRPr lang="de-AT" dirty="0"/>
          </a:p>
        </p:txBody>
      </p:sp>
      <p:pic>
        <p:nvPicPr>
          <p:cNvPr id="7" name="Inhaltsplatzhalter 11" descr="2599768757_a6cc73e02d.jpg"/>
          <p:cNvPicPr>
            <a:picLocks noGrp="1" noChangeAspect="1"/>
          </p:cNvPicPr>
          <p:nvPr>
            <p:ph sz="half" idx="2"/>
          </p:nvPr>
        </p:nvPicPr>
        <p:blipFill>
          <a:blip r:embed="rId2" cstate="print"/>
          <a:stretch>
            <a:fillRect/>
          </a:stretch>
        </p:blipFill>
        <p:spPr>
          <a:xfrm>
            <a:off x="6222224" y="1447800"/>
            <a:ext cx="3877207" cy="4705350"/>
          </a:xfrm>
        </p:spPr>
      </p:pic>
      <p:sp>
        <p:nvSpPr>
          <p:cNvPr id="8" name="Textfeld 7"/>
          <p:cNvSpPr txBox="1"/>
          <p:nvPr/>
        </p:nvSpPr>
        <p:spPr>
          <a:xfrm>
            <a:off x="6200775" y="6205314"/>
            <a:ext cx="3900699" cy="400110"/>
          </a:xfrm>
          <a:prstGeom prst="rect">
            <a:avLst/>
          </a:prstGeom>
          <a:noFill/>
        </p:spPr>
        <p:txBody>
          <a:bodyPr wrap="square" rtlCol="0">
            <a:spAutoFit/>
          </a:bodyPr>
          <a:lstStyle/>
          <a:p>
            <a:r>
              <a:rPr lang="en-US" sz="1000" dirty="0" smtClean="0">
                <a:latin typeface="Segoe Light" charset="0"/>
              </a:rPr>
              <a:t>Under Creative Commons License</a:t>
            </a:r>
            <a:br>
              <a:rPr lang="en-US" sz="1000" dirty="0" smtClean="0">
                <a:latin typeface="Segoe Light" charset="0"/>
              </a:rPr>
            </a:br>
            <a:r>
              <a:rPr lang="en-US" sz="1000" dirty="0" smtClean="0">
                <a:latin typeface="Segoe Light" charset="0"/>
              </a:rPr>
              <a:t>Source: http://www.flickr.com/photos/laurie_pink/2599768757/</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smtClean="0"/>
              <a:t>Thank you for your attention!</a:t>
            </a:r>
            <a:endParaRPr lang="en-US"/>
          </a:p>
        </p:txBody>
      </p:sp>
      <p:sp>
        <p:nvSpPr>
          <p:cNvPr id="6" name="Untertitel 5"/>
          <p:cNvSpPr>
            <a:spLocks noGrp="1"/>
          </p:cNvSpPr>
          <p:nvPr>
            <p:ph type="subTitle" idx="1"/>
          </p:nvPr>
        </p:nvSpPr>
        <p:spPr/>
        <p:txBody>
          <a:bodyPr/>
          <a:lstStyle/>
          <a:p>
            <a:r>
              <a:rPr lang="en-US" smtClean="0">
                <a:hlinkClick r:id="rId2"/>
              </a:rPr>
              <a:t>rainer@timecockpit.com</a:t>
            </a:r>
            <a:r>
              <a:rPr lang="en-US" smtClean="0"/>
              <a:t/>
            </a:r>
            <a:br>
              <a:rPr lang="en-US" smtClean="0"/>
            </a:br>
            <a:r>
              <a:rPr lang="en-US" smtClean="0"/>
              <a:t>Twitter: @rstropek</a:t>
            </a:r>
            <a:endParaRPr lang="en-US"/>
          </a:p>
        </p:txBody>
      </p:sp>
      <p:sp>
        <p:nvSpPr>
          <p:cNvPr id="7" name="Textplatzhalter 6"/>
          <p:cNvSpPr>
            <a:spLocks noGrp="1"/>
          </p:cNvSpPr>
          <p:nvPr>
            <p:ph type="body" sz="quarter" idx="10"/>
          </p:nvPr>
        </p:nvSpPr>
        <p:spPr/>
        <p:txBody>
          <a:bodyPr/>
          <a:lstStyle/>
          <a:p>
            <a:r>
              <a:rPr lang="en-US" smtClean="0"/>
              <a:t>Questions?</a:t>
            </a:r>
            <a:endParaRPr lang="en-US"/>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4"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2010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gradFill flip="none" rotWithShape="1">
                  <a:gsLst>
                    <a:gs pos="0">
                      <a:srgbClr val="FFFFFF"/>
                    </a:gs>
                    <a:gs pos="86000">
                      <a:srgbClr val="FFFFFF"/>
                    </a:gs>
                  </a:gsLst>
                  <a:lin ang="5400000" scaled="0"/>
                  <a:tileRect/>
                </a:gradFill>
              </a:rPr>
              <a:t>PLEASE READ (hidden slide)</a:t>
            </a:r>
            <a:endParaRPr lang="en-US" dirty="0">
              <a:gradFill flip="none" rotWithShape="1">
                <a:gsLst>
                  <a:gs pos="0">
                    <a:srgbClr val="FFFFFF"/>
                  </a:gs>
                  <a:gs pos="86000">
                    <a:srgbClr val="FFFFFF"/>
                  </a:gs>
                </a:gsLst>
                <a:lin ang="5400000" scaled="0"/>
                <a:tileRect/>
              </a:gradFill>
            </a:endParaRPr>
          </a:p>
        </p:txBody>
      </p:sp>
      <p:sp>
        <p:nvSpPr>
          <p:cNvPr id="3" name="Text Placeholder 2"/>
          <p:cNvSpPr>
            <a:spLocks noGrp="1"/>
          </p:cNvSpPr>
          <p:nvPr>
            <p:ph type="body" sz="quarter" idx="10"/>
          </p:nvPr>
        </p:nvSpPr>
        <p:spPr>
          <a:xfrm>
            <a:off x="519112" y="1447799"/>
            <a:ext cx="11149013" cy="2025170"/>
          </a:xfrm>
        </p:spPr>
        <p:txBody>
          <a:bodyPr/>
          <a:lstStyle/>
          <a:p>
            <a:pPr>
              <a:buClr>
                <a:srgbClr val="FFFFFF"/>
              </a:buClr>
            </a:pPr>
            <a:r>
              <a:rPr lang="en-US" sz="2800" b="1" dirty="0" smtClean="0">
                <a:solidFill>
                  <a:srgbClr val="FFFF00"/>
                </a:solidFill>
              </a:rPr>
              <a:t>This template is designed for use with Office PowerPoint 2007 and 2010. The charts and graphics can be edited with PowerPoint 2007 and 2010, but not with PowerPoint 2003.</a:t>
            </a:r>
          </a:p>
          <a:p>
            <a:pPr>
              <a:buClr>
                <a:srgbClr val="FFFFFF"/>
              </a:buClr>
            </a:pPr>
            <a:r>
              <a:rPr lang="en-US" sz="2800" dirty="0" smtClean="0">
                <a:gradFill>
                  <a:gsLst>
                    <a:gs pos="0">
                      <a:srgbClr val="FFFFFF"/>
                    </a:gs>
                    <a:gs pos="86000">
                      <a:srgbClr val="FFFFFF"/>
                    </a:gs>
                  </a:gsLst>
                  <a:lin ang="5400000" scaled="0"/>
                </a:gradFill>
              </a:rPr>
              <a:t>This template uses Microsoft Segoe UI, a standard font that is included in Office 2007, Office 2010, Windows Vista and Windows 7.</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Notes (hidden)</a:t>
            </a:r>
            <a:endParaRPr lang="en-US" dirty="0"/>
          </a:p>
        </p:txBody>
      </p:sp>
      <p:sp>
        <p:nvSpPr>
          <p:cNvPr id="6" name="Text Placeholder 5"/>
          <p:cNvSpPr>
            <a:spLocks noGrp="1"/>
          </p:cNvSpPr>
          <p:nvPr>
            <p:ph type="body" sz="quarter" idx="10"/>
          </p:nvPr>
        </p:nvSpPr>
        <p:spPr/>
        <p:txBody>
          <a:bodyPr/>
          <a:lstStyle/>
          <a:p>
            <a:r>
              <a:rPr lang="en-US" smtClean="0"/>
              <a:t>Some speakers at Microsoft like to use this slide for hidden “notes slides”. </a:t>
            </a:r>
          </a:p>
          <a:p>
            <a:r>
              <a:rPr lang="en-US" smtClean="0"/>
              <a:t>Delete it if you don’t want to use it.</a:t>
            </a:r>
            <a:endParaRPr lang="en-US" dirty="0"/>
          </a:p>
        </p:txBody>
      </p:sp>
      <p:sp>
        <p:nvSpPr>
          <p:cNvPr id="7" name="Text Placeholder 6"/>
          <p:cNvSpPr>
            <a:spLocks noGrp="1"/>
          </p:cNvSpPr>
          <p:nvPr>
            <p:ph type="body" sz="quarter" idx="11"/>
          </p:nvPr>
        </p:nvSpPr>
        <p:spPr/>
        <p:txBody>
          <a:bodyPr/>
          <a:lstStyle/>
          <a:p>
            <a:r>
              <a:rPr lang="en-US" smtClean="0"/>
              <a:t>NEXT: &lt;next slide title&gt;</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smtClean="0"/>
              <a:t>Rules Are Changing</a:t>
            </a:r>
            <a:endParaRPr lang="en-US" dirty="0"/>
          </a:p>
        </p:txBody>
      </p:sp>
      <p:pic>
        <p:nvPicPr>
          <p:cNvPr id="4" name="Picture 2" descr="http://farm3.static.flickr.com/2312/2328879637_c0d2e376ff_b.jpg"/>
          <p:cNvPicPr>
            <a:picLocks noGrp="1" noChangeAspect="1" noChangeArrowheads="1"/>
          </p:cNvPicPr>
          <p:nvPr>
            <p:ph idx="1"/>
          </p:nvPr>
        </p:nvPicPr>
        <p:blipFill>
          <a:blip r:embed="rId2" cstate="print"/>
          <a:stretch>
            <a:fillRect/>
          </a:stretch>
        </p:blipFill>
        <p:spPr bwMode="auto">
          <a:xfrm>
            <a:off x="2354484" y="1084942"/>
            <a:ext cx="7892601" cy="5279719"/>
          </a:xfrm>
          <a:prstGeom prst="rect">
            <a:avLst/>
          </a:prstGeom>
          <a:ln>
            <a:noFill/>
          </a:ln>
          <a:effectLst>
            <a:outerShdw blurRad="292100" dist="139700" dir="2700000" algn="tl" rotWithShape="0">
              <a:srgbClr val="333333">
                <a:alpha val="65000"/>
              </a:srgbClr>
            </a:outerShdw>
          </a:effectLst>
        </p:spPr>
      </p:pic>
      <p:sp>
        <p:nvSpPr>
          <p:cNvPr id="6" name="Textfeld 5"/>
          <p:cNvSpPr txBox="1"/>
          <p:nvPr/>
        </p:nvSpPr>
        <p:spPr>
          <a:xfrm>
            <a:off x="4862286" y="5921827"/>
            <a:ext cx="5358345" cy="400110"/>
          </a:xfrm>
          <a:prstGeom prst="rect">
            <a:avLst/>
          </a:prstGeom>
          <a:noFill/>
        </p:spPr>
        <p:txBody>
          <a:bodyPr wrap="square" rtlCol="0">
            <a:spAutoFit/>
          </a:bodyPr>
          <a:lstStyle/>
          <a:p>
            <a:pPr algn="r"/>
            <a:r>
              <a:rPr lang="en-US" sz="1000" dirty="0" smtClean="0">
                <a:latin typeface="Segoe Light" charset="0"/>
              </a:rPr>
              <a:t>Under Creative Commons License</a:t>
            </a:r>
            <a:br>
              <a:rPr lang="en-US" sz="1000" dirty="0" smtClean="0">
                <a:latin typeface="Segoe Light" charset="0"/>
              </a:rPr>
            </a:br>
            <a:r>
              <a:rPr lang="en-US" sz="1000" dirty="0" smtClean="0">
                <a:latin typeface="Segoe Light" charset="0"/>
              </a:rPr>
              <a:t>Source: http://www.flickr.com/photos/spursfan_ace/2328879637/</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smtClean="0"/>
              <a:t>Rules Are </a:t>
            </a:r>
            <a:r>
              <a:rPr lang="de-AT" dirty="0" err="1" smtClean="0"/>
              <a:t>Changing</a:t>
            </a:r>
            <a:endParaRPr lang="de-AT" dirty="0"/>
          </a:p>
        </p:txBody>
      </p:sp>
      <p:pic>
        <p:nvPicPr>
          <p:cNvPr id="5" name="Picture 2" descr="http://farm3.static.flickr.com/2396/2910922647_f4e1f8188a_b.jpg"/>
          <p:cNvPicPr>
            <a:picLocks noChangeAspect="1" noChangeArrowheads="1"/>
          </p:cNvPicPr>
          <p:nvPr/>
        </p:nvPicPr>
        <p:blipFill>
          <a:blip r:embed="rId2" cstate="print"/>
          <a:srcRect t="6411" b="6411"/>
          <a:stretch>
            <a:fillRect/>
          </a:stretch>
        </p:blipFill>
        <p:spPr bwMode="auto">
          <a:xfrm flipH="1">
            <a:off x="2148812" y="1127748"/>
            <a:ext cx="7891200" cy="4602504"/>
          </a:xfrm>
          <a:prstGeom prst="rect">
            <a:avLst/>
          </a:prstGeom>
          <a:ln>
            <a:noFill/>
          </a:ln>
          <a:effectLst>
            <a:outerShdw blurRad="292100" dist="139700" dir="2700000" algn="tl" rotWithShape="0">
              <a:srgbClr val="333333">
                <a:alpha val="65000"/>
              </a:srgbClr>
            </a:outerShdw>
          </a:effectLst>
        </p:spPr>
      </p:pic>
      <p:sp>
        <p:nvSpPr>
          <p:cNvPr id="6" name="Textfeld 5"/>
          <p:cNvSpPr txBox="1"/>
          <p:nvPr/>
        </p:nvSpPr>
        <p:spPr>
          <a:xfrm>
            <a:off x="3716948" y="3774494"/>
            <a:ext cx="2000264" cy="369332"/>
          </a:xfrm>
          <a:prstGeom prst="rect">
            <a:avLst/>
          </a:prstGeom>
          <a:noFill/>
        </p:spPr>
        <p:txBody>
          <a:bodyPr wrap="square" rtlCol="0" anchor="ctr">
            <a:spAutoFit/>
          </a:bodyPr>
          <a:lstStyle/>
          <a:p>
            <a:r>
              <a:rPr lang="en-US" dirty="0" smtClean="0">
                <a:effectLst>
                  <a:glow rad="101600">
                    <a:schemeClr val="bg1">
                      <a:alpha val="60000"/>
                    </a:schemeClr>
                  </a:glow>
                </a:effectLst>
                <a:latin typeface="Segoe Light" charset="0"/>
              </a:rPr>
              <a:t>Early Binding</a:t>
            </a:r>
          </a:p>
        </p:txBody>
      </p:sp>
      <p:sp>
        <p:nvSpPr>
          <p:cNvPr id="7" name="Textfeld 6"/>
          <p:cNvSpPr txBox="1"/>
          <p:nvPr/>
        </p:nvSpPr>
        <p:spPr>
          <a:xfrm>
            <a:off x="7353612" y="3774494"/>
            <a:ext cx="2177067" cy="369332"/>
          </a:xfrm>
          <a:prstGeom prst="rect">
            <a:avLst/>
          </a:prstGeom>
          <a:noFill/>
        </p:spPr>
        <p:txBody>
          <a:bodyPr wrap="square" rtlCol="0" anchor="ctr">
            <a:spAutoFit/>
          </a:bodyPr>
          <a:lstStyle/>
          <a:p>
            <a:r>
              <a:rPr lang="en-US" b="1" dirty="0" smtClean="0">
                <a:solidFill>
                  <a:schemeClr val="bg1"/>
                </a:solidFill>
                <a:effectLst>
                  <a:outerShdw blurRad="38100" dist="38100" dir="2700000" algn="tl">
                    <a:srgbClr val="000000">
                      <a:alpha val="43137"/>
                    </a:srgbClr>
                  </a:outerShdw>
                </a:effectLst>
                <a:latin typeface="Segoe Light" charset="0"/>
              </a:rPr>
              <a:t>Late Binding</a:t>
            </a:r>
          </a:p>
        </p:txBody>
      </p:sp>
      <p:sp>
        <p:nvSpPr>
          <p:cNvPr id="8" name="Textfeld 7"/>
          <p:cNvSpPr txBox="1"/>
          <p:nvPr/>
        </p:nvSpPr>
        <p:spPr>
          <a:xfrm>
            <a:off x="3716948" y="2513388"/>
            <a:ext cx="2000264" cy="369332"/>
          </a:xfrm>
          <a:prstGeom prst="rect">
            <a:avLst/>
          </a:prstGeom>
          <a:noFill/>
        </p:spPr>
        <p:txBody>
          <a:bodyPr wrap="square" rtlCol="0" anchor="ctr">
            <a:spAutoFit/>
          </a:bodyPr>
          <a:lstStyle/>
          <a:p>
            <a:r>
              <a:rPr lang="en-US" dirty="0" smtClean="0">
                <a:effectLst>
                  <a:glow rad="101600">
                    <a:schemeClr val="bg1">
                      <a:alpha val="60000"/>
                    </a:schemeClr>
                  </a:glow>
                </a:effectLst>
                <a:latin typeface="Segoe Light" charset="0"/>
              </a:rPr>
              <a:t>One Customer</a:t>
            </a:r>
          </a:p>
        </p:txBody>
      </p:sp>
      <p:sp>
        <p:nvSpPr>
          <p:cNvPr id="9" name="Textfeld 8"/>
          <p:cNvSpPr txBox="1"/>
          <p:nvPr/>
        </p:nvSpPr>
        <p:spPr>
          <a:xfrm>
            <a:off x="7353612" y="2513388"/>
            <a:ext cx="2177067" cy="369332"/>
          </a:xfrm>
          <a:prstGeom prst="rect">
            <a:avLst/>
          </a:prstGeom>
          <a:noFill/>
        </p:spPr>
        <p:txBody>
          <a:bodyPr wrap="square" rtlCol="0" anchor="ctr">
            <a:spAutoFit/>
          </a:bodyPr>
          <a:lstStyle/>
          <a:p>
            <a:r>
              <a:rPr lang="en-US" b="1" dirty="0" smtClean="0">
                <a:solidFill>
                  <a:schemeClr val="bg1"/>
                </a:solidFill>
                <a:effectLst>
                  <a:outerShdw blurRad="38100" dist="38100" dir="2700000" algn="tl">
                    <a:srgbClr val="000000">
                      <a:alpha val="43137"/>
                    </a:srgbClr>
                  </a:outerShdw>
                </a:effectLst>
                <a:latin typeface="Segoe Light" charset="0"/>
              </a:rPr>
              <a:t>Many Customers</a:t>
            </a:r>
          </a:p>
        </p:txBody>
      </p:sp>
      <p:sp>
        <p:nvSpPr>
          <p:cNvPr id="10" name="Textfeld 9"/>
          <p:cNvSpPr txBox="1"/>
          <p:nvPr/>
        </p:nvSpPr>
        <p:spPr>
          <a:xfrm>
            <a:off x="3716948" y="2093019"/>
            <a:ext cx="2000264" cy="369332"/>
          </a:xfrm>
          <a:prstGeom prst="rect">
            <a:avLst/>
          </a:prstGeom>
          <a:noFill/>
        </p:spPr>
        <p:txBody>
          <a:bodyPr wrap="square" rtlCol="0" anchor="ctr">
            <a:spAutoFit/>
          </a:bodyPr>
          <a:lstStyle/>
          <a:p>
            <a:r>
              <a:rPr lang="en-US" dirty="0" smtClean="0">
                <a:effectLst>
                  <a:glow rad="101600">
                    <a:schemeClr val="bg1">
                      <a:alpha val="60000"/>
                    </a:schemeClr>
                  </a:glow>
                </a:effectLst>
                <a:latin typeface="Segoe Light" charset="0"/>
              </a:rPr>
              <a:t>Custom</a:t>
            </a:r>
          </a:p>
        </p:txBody>
      </p:sp>
      <p:sp>
        <p:nvSpPr>
          <p:cNvPr id="11" name="Textfeld 10"/>
          <p:cNvSpPr txBox="1"/>
          <p:nvPr/>
        </p:nvSpPr>
        <p:spPr>
          <a:xfrm>
            <a:off x="3716948" y="2933757"/>
            <a:ext cx="2000264" cy="369332"/>
          </a:xfrm>
          <a:prstGeom prst="rect">
            <a:avLst/>
          </a:prstGeom>
          <a:noFill/>
        </p:spPr>
        <p:txBody>
          <a:bodyPr wrap="square" rtlCol="0" anchor="ctr">
            <a:spAutoFit/>
          </a:bodyPr>
          <a:lstStyle/>
          <a:p>
            <a:r>
              <a:rPr lang="en-US" dirty="0" smtClean="0">
                <a:effectLst>
                  <a:glow rad="101600">
                    <a:schemeClr val="bg1">
                      <a:alpha val="60000"/>
                    </a:schemeClr>
                  </a:glow>
                </a:effectLst>
                <a:latin typeface="Segoe Light" charset="0"/>
              </a:rPr>
              <a:t>On Premise</a:t>
            </a:r>
          </a:p>
        </p:txBody>
      </p:sp>
      <p:sp>
        <p:nvSpPr>
          <p:cNvPr id="12" name="Textfeld 11"/>
          <p:cNvSpPr txBox="1"/>
          <p:nvPr/>
        </p:nvSpPr>
        <p:spPr>
          <a:xfrm>
            <a:off x="7353612" y="2093019"/>
            <a:ext cx="2177067" cy="369332"/>
          </a:xfrm>
          <a:prstGeom prst="rect">
            <a:avLst/>
          </a:prstGeom>
          <a:noFill/>
        </p:spPr>
        <p:txBody>
          <a:bodyPr wrap="square" rtlCol="0" anchor="ctr">
            <a:spAutoFit/>
          </a:bodyPr>
          <a:lstStyle/>
          <a:p>
            <a:r>
              <a:rPr lang="en-US" b="1" dirty="0" smtClean="0">
                <a:solidFill>
                  <a:schemeClr val="bg1"/>
                </a:solidFill>
                <a:effectLst>
                  <a:outerShdw blurRad="38100" dist="38100" dir="2700000" algn="tl">
                    <a:srgbClr val="000000">
                      <a:alpha val="43137"/>
                    </a:srgbClr>
                  </a:outerShdw>
                </a:effectLst>
                <a:latin typeface="Segoe Light" charset="0"/>
              </a:rPr>
              <a:t>Standardized</a:t>
            </a:r>
          </a:p>
        </p:txBody>
      </p:sp>
      <p:sp>
        <p:nvSpPr>
          <p:cNvPr id="13" name="Textfeld 12"/>
          <p:cNvSpPr txBox="1"/>
          <p:nvPr/>
        </p:nvSpPr>
        <p:spPr>
          <a:xfrm>
            <a:off x="7353612" y="2933757"/>
            <a:ext cx="2487074" cy="369332"/>
          </a:xfrm>
          <a:prstGeom prst="rect">
            <a:avLst/>
          </a:prstGeom>
          <a:noFill/>
        </p:spPr>
        <p:txBody>
          <a:bodyPr wrap="square" rtlCol="0" anchor="ctr">
            <a:spAutoFit/>
          </a:bodyPr>
          <a:lstStyle/>
          <a:p>
            <a:r>
              <a:rPr lang="en-US" b="1" dirty="0" smtClean="0">
                <a:solidFill>
                  <a:schemeClr val="bg1"/>
                </a:solidFill>
                <a:effectLst>
                  <a:outerShdw blurRad="38100" dist="38100" dir="2700000" algn="tl">
                    <a:srgbClr val="000000">
                      <a:alpha val="43137"/>
                    </a:srgbClr>
                  </a:outerShdw>
                </a:effectLst>
                <a:latin typeface="Segoe Light" charset="0"/>
              </a:rPr>
              <a:t>Software as a Service</a:t>
            </a:r>
          </a:p>
        </p:txBody>
      </p:sp>
      <p:sp>
        <p:nvSpPr>
          <p:cNvPr id="14" name="Textfeld 13"/>
          <p:cNvSpPr txBox="1"/>
          <p:nvPr/>
        </p:nvSpPr>
        <p:spPr>
          <a:xfrm>
            <a:off x="3716948" y="3354126"/>
            <a:ext cx="2060302" cy="369332"/>
          </a:xfrm>
          <a:prstGeom prst="rect">
            <a:avLst/>
          </a:prstGeom>
          <a:noFill/>
        </p:spPr>
        <p:txBody>
          <a:bodyPr wrap="square" rtlCol="0" anchor="ctr">
            <a:spAutoFit/>
          </a:bodyPr>
          <a:lstStyle/>
          <a:p>
            <a:r>
              <a:rPr lang="en-US" dirty="0" smtClean="0">
                <a:effectLst>
                  <a:glow rad="101600">
                    <a:schemeClr val="bg1">
                      <a:alpha val="60000"/>
                    </a:schemeClr>
                  </a:glow>
                </a:effectLst>
                <a:latin typeface="Segoe Light" charset="0"/>
              </a:rPr>
              <a:t>Strongly Typed</a:t>
            </a:r>
          </a:p>
        </p:txBody>
      </p:sp>
      <p:sp>
        <p:nvSpPr>
          <p:cNvPr id="15" name="Textfeld 14"/>
          <p:cNvSpPr txBox="1"/>
          <p:nvPr/>
        </p:nvSpPr>
        <p:spPr>
          <a:xfrm>
            <a:off x="7353612" y="3354126"/>
            <a:ext cx="2177067" cy="369332"/>
          </a:xfrm>
          <a:prstGeom prst="rect">
            <a:avLst/>
          </a:prstGeom>
          <a:noFill/>
        </p:spPr>
        <p:txBody>
          <a:bodyPr wrap="square" rtlCol="0" anchor="ctr">
            <a:spAutoFit/>
          </a:bodyPr>
          <a:lstStyle/>
          <a:p>
            <a:r>
              <a:rPr lang="en-US" b="1" dirty="0" smtClean="0">
                <a:solidFill>
                  <a:schemeClr val="bg1"/>
                </a:solidFill>
                <a:effectLst>
                  <a:outerShdw blurRad="38100" dist="38100" dir="2700000" algn="tl">
                    <a:srgbClr val="000000">
                      <a:alpha val="43137"/>
                    </a:srgbClr>
                  </a:outerShdw>
                </a:effectLst>
                <a:latin typeface="Segoe Light" charset="0"/>
              </a:rPr>
              <a:t>Duck typing</a:t>
            </a:r>
          </a:p>
        </p:txBody>
      </p:sp>
      <p:sp>
        <p:nvSpPr>
          <p:cNvPr id="16" name="Textfeld 15"/>
          <p:cNvSpPr txBox="1"/>
          <p:nvPr/>
        </p:nvSpPr>
        <p:spPr>
          <a:xfrm>
            <a:off x="3716948" y="4221107"/>
            <a:ext cx="2000264" cy="369332"/>
          </a:xfrm>
          <a:prstGeom prst="rect">
            <a:avLst/>
          </a:prstGeom>
          <a:noFill/>
        </p:spPr>
        <p:txBody>
          <a:bodyPr wrap="square" rtlCol="0" anchor="ctr">
            <a:spAutoFit/>
          </a:bodyPr>
          <a:lstStyle/>
          <a:p>
            <a:r>
              <a:rPr lang="en-US" dirty="0" smtClean="0">
                <a:effectLst>
                  <a:glow rad="101600">
                    <a:schemeClr val="bg1">
                      <a:alpha val="60000"/>
                    </a:schemeClr>
                  </a:glow>
                </a:effectLst>
                <a:latin typeface="Segoe Light" charset="0"/>
              </a:rPr>
              <a:t>…</a:t>
            </a:r>
          </a:p>
        </p:txBody>
      </p:sp>
      <p:sp>
        <p:nvSpPr>
          <p:cNvPr id="17" name="Textfeld 16"/>
          <p:cNvSpPr txBox="1"/>
          <p:nvPr/>
        </p:nvSpPr>
        <p:spPr>
          <a:xfrm>
            <a:off x="7358022" y="4221107"/>
            <a:ext cx="1971873" cy="369332"/>
          </a:xfrm>
          <a:prstGeom prst="rect">
            <a:avLst/>
          </a:prstGeom>
          <a:noFill/>
        </p:spPr>
        <p:txBody>
          <a:bodyPr wrap="square" rtlCol="0">
            <a:spAutoFit/>
          </a:bodyPr>
          <a:lstStyle/>
          <a:p>
            <a:r>
              <a:rPr lang="en-US" b="1" smtClean="0">
                <a:solidFill>
                  <a:schemeClr val="bg1"/>
                </a:solidFill>
                <a:effectLst>
                  <a:outerShdw blurRad="38100" dist="38100" dir="2700000" algn="tl">
                    <a:srgbClr val="000000">
                      <a:alpha val="43137"/>
                    </a:srgbClr>
                  </a:outerShdw>
                </a:effectLst>
                <a:latin typeface="Segoe Light" charset="0"/>
              </a:rPr>
              <a:t>…</a:t>
            </a:r>
          </a:p>
        </p:txBody>
      </p:sp>
      <p:sp>
        <p:nvSpPr>
          <p:cNvPr id="18" name="Textfeld 17"/>
          <p:cNvSpPr txBox="1"/>
          <p:nvPr/>
        </p:nvSpPr>
        <p:spPr>
          <a:xfrm>
            <a:off x="6331045" y="5290638"/>
            <a:ext cx="3686385" cy="400110"/>
          </a:xfrm>
          <a:prstGeom prst="rect">
            <a:avLst/>
          </a:prstGeom>
          <a:noFill/>
        </p:spPr>
        <p:txBody>
          <a:bodyPr wrap="square" rtlCol="0">
            <a:spAutoFit/>
          </a:bodyPr>
          <a:lstStyle/>
          <a:p>
            <a:pPr algn="r"/>
            <a:r>
              <a:rPr lang="en-US" sz="1000" dirty="0" smtClean="0">
                <a:solidFill>
                  <a:schemeClr val="bg1"/>
                </a:solidFill>
                <a:latin typeface="Segoe Light" charset="0"/>
              </a:rPr>
              <a:t>Under Creative Commons License</a:t>
            </a:r>
            <a:r>
              <a:rPr lang="de-AT" sz="1000" dirty="0" smtClean="0">
                <a:solidFill>
                  <a:schemeClr val="bg1"/>
                </a:solidFill>
                <a:latin typeface="Segoe Light" charset="0"/>
              </a:rPr>
              <a:t/>
            </a:r>
            <a:br>
              <a:rPr lang="de-AT" sz="1000" dirty="0" smtClean="0">
                <a:solidFill>
                  <a:schemeClr val="bg1"/>
                </a:solidFill>
                <a:latin typeface="Segoe Light" charset="0"/>
              </a:rPr>
            </a:br>
            <a:r>
              <a:rPr lang="de-AT" sz="1000" dirty="0" smtClean="0">
                <a:solidFill>
                  <a:schemeClr val="bg1"/>
                </a:solidFill>
                <a:latin typeface="Segoe Light" charset="0"/>
              </a:rPr>
              <a:t>Source: http://www.flickr.com/photos/yjv/2910922647/</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Where Most Of Us Come From</a:t>
            </a:r>
            <a:endParaRPr lang="en-US" dirty="0"/>
          </a:p>
        </p:txBody>
      </p:sp>
      <p:sp>
        <p:nvSpPr>
          <p:cNvPr id="4" name="Ellipse 3"/>
          <p:cNvSpPr/>
          <p:nvPr/>
        </p:nvSpPr>
        <p:spPr bwMode="auto">
          <a:xfrm>
            <a:off x="3691251" y="2920982"/>
            <a:ext cx="1714512" cy="164307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lang="en-US" sz="2000" smtClean="0">
                <a:solidFill>
                  <a:schemeClr val="bg1"/>
                </a:solidFill>
                <a:latin typeface="Segoe Light" charset="0"/>
              </a:rPr>
              <a:t>Dev Team</a:t>
            </a:r>
            <a:endParaRPr kumimoji="0" lang="en-US" sz="2000" i="0" u="none" strike="noStrike" cap="none" normalizeH="0" baseline="0">
              <a:ln>
                <a:noFill/>
              </a:ln>
              <a:solidFill>
                <a:schemeClr val="bg1"/>
              </a:solidFill>
              <a:effectLst/>
              <a:latin typeface="Segoe Light" charset="0"/>
            </a:endParaRPr>
          </a:p>
        </p:txBody>
      </p:sp>
      <p:sp>
        <p:nvSpPr>
          <p:cNvPr id="5" name="Ellipse 4"/>
          <p:cNvSpPr/>
          <p:nvPr/>
        </p:nvSpPr>
        <p:spPr bwMode="auto">
          <a:xfrm>
            <a:off x="5048573" y="1706536"/>
            <a:ext cx="4286280" cy="378621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2000" dirty="0" smtClean="0">
                <a:solidFill>
                  <a:schemeClr val="bg1"/>
                </a:solidFill>
                <a:latin typeface="Segoe Light" charset="0"/>
              </a:rPr>
              <a:t>Customer</a:t>
            </a:r>
            <a:endParaRPr lang="en-US" sz="2000" dirty="0">
              <a:solidFill>
                <a:schemeClr val="bg1"/>
              </a:solidFill>
              <a:latin typeface="Segoe Light" charset="0"/>
            </a:endParaRPr>
          </a:p>
        </p:txBody>
      </p:sp>
      <p:sp>
        <p:nvSpPr>
          <p:cNvPr id="6" name="Abgerundete rechteckige Legende 5"/>
          <p:cNvSpPr/>
          <p:nvPr/>
        </p:nvSpPr>
        <p:spPr bwMode="auto">
          <a:xfrm>
            <a:off x="3476937" y="5064122"/>
            <a:ext cx="1785950" cy="857256"/>
          </a:xfrm>
          <a:prstGeom prst="wedgeRoundRectCallout">
            <a:avLst>
              <a:gd name="adj1" fmla="val 43543"/>
              <a:gd name="adj2" fmla="val -118472"/>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Arial" charset="0"/>
              <a:buNone/>
              <a:tabLst/>
            </a:pPr>
            <a:r>
              <a:rPr lang="en-US" sz="2000" dirty="0" smtClean="0">
                <a:latin typeface="Segoe Light" charset="0"/>
              </a:rPr>
              <a:t>Close Relationship</a:t>
            </a:r>
            <a:endParaRPr lang="en-US" sz="2000" dirty="0">
              <a:latin typeface="Segoe Light"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Europe_Session_Template_16x9FINALV2">
  <a:themeElements>
    <a:clrScheme name="TechEd Europe Keynote Template 16x9">
      <a:dk1>
        <a:srgbClr val="000000"/>
      </a:dk1>
      <a:lt1>
        <a:srgbClr val="FFFFFF"/>
      </a:lt1>
      <a:dk2>
        <a:srgbClr val="0070C0"/>
      </a:dk2>
      <a:lt2>
        <a:srgbClr val="92D050"/>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417">
                  <a:srgbClr val="000000"/>
                </a:gs>
                <a:gs pos="100000">
                  <a:srgbClr val="000000"/>
                </a:gs>
              </a:gsLst>
              <a:lin ang="5400000" scaled="0"/>
            </a:gradFill>
            <a:latin typeface="Segoe Light"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90029AD581154692170791F90B0BA6" ma:contentTypeVersion="0" ma:contentTypeDescription="Create a new document." ma:contentTypeScope="" ma:versionID="453f2a28f59e13bb333d4563bd7e6ec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B4E5AC7-14B2-41D2-967A-988138FB1581}">
  <ds:schemaRefs>
    <ds:schemaRef ds:uri="http://schemas.microsoft.com/sharepoint/v3/contenttype/forms"/>
  </ds:schemaRefs>
</ds:datastoreItem>
</file>

<file path=customXml/itemProps2.xml><?xml version="1.0" encoding="utf-8"?>
<ds:datastoreItem xmlns:ds="http://schemas.openxmlformats.org/officeDocument/2006/customXml" ds:itemID="{3E46627E-1313-4FFC-AC75-E3790DE7536E}">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0C20A15A-E0AC-4598-915B-7FF65F1D15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TechEd_Europe_Session_Template_16x9FINALV2</Template>
  <TotalTime>0</TotalTime>
  <Words>2209</Words>
  <Application>Microsoft Office PowerPoint</Application>
  <PresentationFormat>Benutzerdefiniert</PresentationFormat>
  <Paragraphs>496</Paragraphs>
  <Slides>49</Slides>
  <Notes>5</Notes>
  <HiddenSlides>2</HiddenSlides>
  <MMClips>0</MMClips>
  <ScaleCrop>false</ScaleCrop>
  <HeadingPairs>
    <vt:vector size="6" baseType="variant">
      <vt:variant>
        <vt:lpstr>Verwendete Schriftarten</vt:lpstr>
      </vt:variant>
      <vt:variant>
        <vt:i4>10</vt:i4>
      </vt:variant>
      <vt:variant>
        <vt:lpstr>Design</vt:lpstr>
      </vt:variant>
      <vt:variant>
        <vt:i4>2</vt:i4>
      </vt:variant>
      <vt:variant>
        <vt:lpstr>Folientitel</vt:lpstr>
      </vt:variant>
      <vt:variant>
        <vt:i4>49</vt:i4>
      </vt:variant>
    </vt:vector>
  </HeadingPairs>
  <TitlesOfParts>
    <vt:vector size="61" baseType="lpstr">
      <vt:lpstr>Arial</vt:lpstr>
      <vt:lpstr>Segoe UI</vt:lpstr>
      <vt:lpstr>Wingdings</vt:lpstr>
      <vt:lpstr>Symbol</vt:lpstr>
      <vt:lpstr>Consolas</vt:lpstr>
      <vt:lpstr>Courier New</vt:lpstr>
      <vt:lpstr>Segoe UI Light</vt:lpstr>
      <vt:lpstr>Segoe Light</vt:lpstr>
      <vt:lpstr>Webdings</vt:lpstr>
      <vt:lpstr>Segoe UI Semibold</vt:lpstr>
      <vt:lpstr>TechEd_Europe_Session_Template_16x9FINALV2</vt:lpstr>
      <vt:lpstr>White with Consolas font for code slides</vt:lpstr>
      <vt:lpstr>PowerPoint-Präsentation</vt:lpstr>
      <vt:lpstr>Multi-Tenant Architectures in  Software-as-a-Service Solutions </vt:lpstr>
      <vt:lpstr>Goals</vt:lpstr>
      <vt:lpstr>PowerPoint-Präsentation</vt:lpstr>
      <vt:lpstr>PLEASE READ (hidden slide)</vt:lpstr>
      <vt:lpstr>Notes (hidden)</vt:lpstr>
      <vt:lpstr>Rules Are Changing</vt:lpstr>
      <vt:lpstr>Rules Are Changing</vt:lpstr>
      <vt:lpstr>Where Most Of Us Come From</vt:lpstr>
      <vt:lpstr>Where Many Of Us Are Today</vt:lpstr>
      <vt:lpstr>Where We Want To Be</vt:lpstr>
      <vt:lpstr>Catching The Long Tail</vt:lpstr>
      <vt:lpstr>One Size Does Not Fit All</vt:lpstr>
      <vt:lpstr>PowerPoint-Präsentation</vt:lpstr>
      <vt:lpstr>Multi-Tenancy</vt:lpstr>
      <vt:lpstr>Extensibility And Customization</vt:lpstr>
      <vt:lpstr>PowerPoint-Präsentation</vt:lpstr>
      <vt:lpstr>Metadata Rulez!</vt:lpstr>
      <vt:lpstr>Metadata Management  SaaS Maturity Levels 3 and 4</vt:lpstr>
      <vt:lpstr>Metadata Rulez!</vt:lpstr>
      <vt:lpstr>Data Model</vt:lpstr>
      <vt:lpstr>Why Bothering? Use an ORM!?</vt:lpstr>
      <vt:lpstr>Metadata Management</vt:lpstr>
      <vt:lpstr>Example: XAML-based Data Model</vt:lpstr>
      <vt:lpstr>One DB Per Tenant – SQL Generation Generate SQL Using Template Engine (Simplified)</vt:lpstr>
      <vt:lpstr>Data Maintenance Generate SQL Using Template Engine (Simplified)</vt:lpstr>
      <vt:lpstr>Combining Strong Type Checking And Extensibility</vt:lpstr>
      <vt:lpstr>Tips For Metadata Management (1/2)</vt:lpstr>
      <vt:lpstr>Tips For Metadata Management (2/2)</vt:lpstr>
      <vt:lpstr>Yet Another ORM? No!</vt:lpstr>
      <vt:lpstr>Tenant Separation (1/2)</vt:lpstr>
      <vt:lpstr>Tenant Separation (2/2)</vt:lpstr>
      <vt:lpstr>Designing The Tenants’ Databases</vt:lpstr>
      <vt:lpstr>Processes And Logic</vt:lpstr>
      <vt:lpstr>Programming Model Internal And Public API</vt:lpstr>
      <vt:lpstr>time cockpit‘s Customization Architecture Example</vt:lpstr>
      <vt:lpstr>time cockpit‘s Customization Architecture Example</vt:lpstr>
      <vt:lpstr>Script-based Model and Data Maintenance</vt:lpstr>
      <vt:lpstr>Where To Use What</vt:lpstr>
      <vt:lpstr>DSL For Form Definition Declaration of UI using XAML-based DSL</vt:lpstr>
      <vt:lpstr>DSL For List Definition Declaration of UI using XAML-based DSL</vt:lpstr>
      <vt:lpstr>Tips For Customization (1/2)</vt:lpstr>
      <vt:lpstr>Tips For Customization (2/2)</vt:lpstr>
      <vt:lpstr>How Everything Comes Together</vt:lpstr>
      <vt:lpstr>Multi-Tenant Smart Client Architecture Example</vt:lpstr>
      <vt:lpstr>Tips For Multi-Tenancy In Azure</vt:lpstr>
      <vt:lpstr>Conclusion</vt:lpstr>
      <vt:lpstr>Thank you for your attention!</vt:lpstr>
      <vt:lpstr>PowerPoint-Präsentation</vt:lpstr>
    </vt:vector>
  </TitlesOfParts>
  <Manager>&lt;Content Manager Name Here&gt;</Manager>
  <Company>software architects og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&lt;Event Name Here&gt;</dc:subject>
  <dc:creator>Rainer Stropek</dc:creator>
  <cp:keywords>TechEd Europe 2010</cp:keywords>
  <dc:description>Template: Andrew Larson; Silver Fox Productions, Inc
Formatting:
Event Date: November 8-12, 2010
Event Location: Berlin, Germany
Audience Type: External</dc:description>
  <cp:lastModifiedBy>Rainer Stropek</cp:lastModifiedBy>
  <cp:revision>24</cp:revision>
  <cp:lastPrinted>2010-05-11T05:02:34Z</cp:lastPrinted>
  <dcterms:created xsi:type="dcterms:W3CDTF">2010-10-31T10:08:18Z</dcterms:created>
  <dcterms:modified xsi:type="dcterms:W3CDTF">2010-11-09T23:16:16Z</dcterms:modified>
  <cp:category>TechEd Europe 2010</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0x0101006C90029AD581154692170791F90B0BA6</vt:lpwstr>
  </property>
</Properties>
</file>